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5.xml"/>
  <Override ContentType="application/vnd.ms-office.chartcolorstyle+xml" PartName="/ppt/charts/colors6.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ms-office.chartcolorstyle+xml" PartName="/ppt/charts/colors7.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5.xml"/>
  <Override ContentType="application/vnd.ms-office.chartstyle+xml" PartName="/ppt/charts/style7.xml"/>
  <Override ContentType="application/vnd.ms-office.chartstyle+xml" PartName="/ppt/charts/style1.xml"/>
  <Override ContentType="application/vnd.ms-office.chartstyle+xml" PartName="/ppt/charts/style6.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hGFnswNyPXV4YYYqdD87VvepD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F1C581B-688C-44E4-9D14-EED1DBE97956}">
  <a:tblStyle styleId="{9F1C581B-688C-44E4-9D14-EED1DBE97956}"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3FA"/>
          </a:solidFill>
        </a:fill>
      </a:tcStyle>
    </a:wholeTbl>
    <a:band1H>
      <a:tcTxStyle/>
      <a:tcStyle>
        <a:fill>
          <a:solidFill>
            <a:srgbClr val="CAE7F5"/>
          </a:solidFill>
        </a:fill>
      </a:tcStyle>
    </a:band1H>
    <a:band2H>
      <a:tcTxStyle/>
    </a:band2H>
    <a:band1V>
      <a:tcTxStyle/>
      <a:tcStyle>
        <a:fill>
          <a:solidFill>
            <a:srgbClr val="CAE7F5"/>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 Target="slides/slide6.xml"/><Relationship Id="rId33" Type="http://schemas.openxmlformats.org/officeDocument/2006/relationships/font" Target="fonts/CenturyGothic-boldItalic.fntdata"/><Relationship Id="rId10" Type="http://schemas.openxmlformats.org/officeDocument/2006/relationships/slide" Target="slides/slide5.xml"/><Relationship Id="rId32" Type="http://schemas.openxmlformats.org/officeDocument/2006/relationships/font" Target="fonts/CenturyGothic-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1DC9-47A9-9A55-E715D829A02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1DC9-47A9-9A55-E715D829A02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1DC9-47A9-9A55-E715D829A02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1DC9-47A9-9A55-E715D829A02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DC9-47A9-9A55-E715D829A0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4">
                  <a:shade val="58000"/>
                </a:schemeClr>
              </a:solidFill>
              <a:ln w="19050">
                <a:noFill/>
              </a:ln>
              <a:effectLst/>
            </c:spPr>
            <c:extLst>
              <c:ext xmlns:c16="http://schemas.microsoft.com/office/drawing/2014/chart" uri="{C3380CC4-5D6E-409C-BE32-E72D297353CC}">
                <c16:uniqueId val="{00000001-943A-4E95-8109-85184AC67949}"/>
              </c:ext>
            </c:extLst>
          </c:dPt>
          <c:dPt>
            <c:idx val="1"/>
            <c:bubble3D val="0"/>
            <c:spPr>
              <a:solidFill>
                <a:schemeClr val="accent4">
                  <a:shade val="86000"/>
                </a:schemeClr>
              </a:solidFill>
              <a:ln w="19050">
                <a:noFill/>
              </a:ln>
              <a:effectLst/>
            </c:spPr>
            <c:extLst>
              <c:ext xmlns:c16="http://schemas.microsoft.com/office/drawing/2014/chart" uri="{C3380CC4-5D6E-409C-BE32-E72D297353CC}">
                <c16:uniqueId val="{00000003-943A-4E95-8109-85184AC67949}"/>
              </c:ext>
            </c:extLst>
          </c:dPt>
          <c:dPt>
            <c:idx val="2"/>
            <c:bubble3D val="0"/>
            <c:spPr>
              <a:solidFill>
                <a:schemeClr val="accent4">
                  <a:tint val="86000"/>
                </a:schemeClr>
              </a:solidFill>
              <a:ln w="19050">
                <a:noFill/>
              </a:ln>
              <a:effectLst/>
            </c:spPr>
            <c:extLst>
              <c:ext xmlns:c16="http://schemas.microsoft.com/office/drawing/2014/chart" uri="{C3380CC4-5D6E-409C-BE32-E72D297353CC}">
                <c16:uniqueId val="{00000005-943A-4E95-8109-85184AC67949}"/>
              </c:ext>
            </c:extLst>
          </c:dPt>
          <c:dPt>
            <c:idx val="3"/>
            <c:bubble3D val="0"/>
            <c:spPr>
              <a:solidFill>
                <a:schemeClr val="accent4">
                  <a:tint val="58000"/>
                </a:schemeClr>
              </a:solidFill>
              <a:ln w="19050">
                <a:noFill/>
              </a:ln>
              <a:effectLst/>
            </c:spPr>
            <c:extLst>
              <c:ext xmlns:c16="http://schemas.microsoft.com/office/drawing/2014/chart" uri="{C3380CC4-5D6E-409C-BE32-E72D297353CC}">
                <c16:uniqueId val="{00000007-943A-4E95-8109-85184AC6794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43A-4E95-8109-85184AC679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EDB9-4AF7-AA76-D47AA74D21BA}"/>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EDB9-4AF7-AA76-D47AA74D21BA}"/>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EDB9-4AF7-AA76-D47AA74D21BA}"/>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EDB9-4AF7-AA76-D47AA74D21B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B9-4AF7-AA76-D47AA74D2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hade val="58000"/>
                </a:schemeClr>
              </a:solidFill>
              <a:ln w="19050">
                <a:noFill/>
              </a:ln>
              <a:effectLst/>
            </c:spPr>
            <c:extLst>
              <c:ext xmlns:c16="http://schemas.microsoft.com/office/drawing/2014/chart" uri="{C3380CC4-5D6E-409C-BE32-E72D297353CC}">
                <c16:uniqueId val="{00000001-D8ED-41B7-B4C4-28A86CB5C3DE}"/>
              </c:ext>
            </c:extLst>
          </c:dPt>
          <c:dPt>
            <c:idx val="1"/>
            <c:bubble3D val="0"/>
            <c:spPr>
              <a:solidFill>
                <a:schemeClr val="accent5">
                  <a:shade val="86000"/>
                </a:schemeClr>
              </a:solidFill>
              <a:ln w="19050">
                <a:noFill/>
              </a:ln>
              <a:effectLst/>
            </c:spPr>
            <c:extLst>
              <c:ext xmlns:c16="http://schemas.microsoft.com/office/drawing/2014/chart" uri="{C3380CC4-5D6E-409C-BE32-E72D297353CC}">
                <c16:uniqueId val="{00000003-D8ED-41B7-B4C4-28A86CB5C3DE}"/>
              </c:ext>
            </c:extLst>
          </c:dPt>
          <c:dPt>
            <c:idx val="2"/>
            <c:bubble3D val="0"/>
            <c:spPr>
              <a:solidFill>
                <a:schemeClr val="accent5">
                  <a:tint val="86000"/>
                </a:schemeClr>
              </a:solidFill>
              <a:ln w="19050">
                <a:noFill/>
              </a:ln>
              <a:effectLst/>
            </c:spPr>
            <c:extLst>
              <c:ext xmlns:c16="http://schemas.microsoft.com/office/drawing/2014/chart" uri="{C3380CC4-5D6E-409C-BE32-E72D297353CC}">
                <c16:uniqueId val="{00000005-D8ED-41B7-B4C4-28A86CB5C3DE}"/>
              </c:ext>
            </c:extLst>
          </c:dPt>
          <c:dPt>
            <c:idx val="3"/>
            <c:bubble3D val="0"/>
            <c:spPr>
              <a:solidFill>
                <a:schemeClr val="accent5">
                  <a:tint val="58000"/>
                </a:schemeClr>
              </a:solidFill>
              <a:ln w="19050">
                <a:noFill/>
              </a:ln>
              <a:effectLst/>
            </c:spPr>
            <c:extLst>
              <c:ext xmlns:c16="http://schemas.microsoft.com/office/drawing/2014/chart" uri="{C3380CC4-5D6E-409C-BE32-E72D297353CC}">
                <c16:uniqueId val="{00000007-D8ED-41B7-B4C4-28A86CB5C3D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8ED-41B7-B4C4-28A86CB5C3D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1DC9-47A9-9A55-E715D829A02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1DC9-47A9-9A55-E715D829A02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1DC9-47A9-9A55-E715D829A02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1DC9-47A9-9A55-E715D829A02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DC9-47A9-9A55-E715D829A0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EDB9-4AF7-AA76-D47AA74D21BA}"/>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EDB9-4AF7-AA76-D47AA74D21BA}"/>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EDB9-4AF7-AA76-D47AA74D21BA}"/>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EDB9-4AF7-AA76-D47AA74D21B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B9-4AF7-AA76-D47AA74D2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hade val="58000"/>
                </a:schemeClr>
              </a:solidFill>
              <a:ln w="19050">
                <a:noFill/>
              </a:ln>
              <a:effectLst/>
            </c:spPr>
            <c:extLst>
              <c:ext xmlns:c16="http://schemas.microsoft.com/office/drawing/2014/chart" uri="{C3380CC4-5D6E-409C-BE32-E72D297353CC}">
                <c16:uniqueId val="{00000001-D8ED-41B7-B4C4-28A86CB5C3DE}"/>
              </c:ext>
            </c:extLst>
          </c:dPt>
          <c:dPt>
            <c:idx val="1"/>
            <c:bubble3D val="0"/>
            <c:spPr>
              <a:solidFill>
                <a:schemeClr val="accent5">
                  <a:shade val="86000"/>
                </a:schemeClr>
              </a:solidFill>
              <a:ln w="19050">
                <a:noFill/>
              </a:ln>
              <a:effectLst/>
            </c:spPr>
            <c:extLst>
              <c:ext xmlns:c16="http://schemas.microsoft.com/office/drawing/2014/chart" uri="{C3380CC4-5D6E-409C-BE32-E72D297353CC}">
                <c16:uniqueId val="{00000003-D8ED-41B7-B4C4-28A86CB5C3DE}"/>
              </c:ext>
            </c:extLst>
          </c:dPt>
          <c:dPt>
            <c:idx val="2"/>
            <c:bubble3D val="0"/>
            <c:spPr>
              <a:solidFill>
                <a:schemeClr val="accent5">
                  <a:tint val="86000"/>
                </a:schemeClr>
              </a:solidFill>
              <a:ln w="19050">
                <a:noFill/>
              </a:ln>
              <a:effectLst/>
            </c:spPr>
            <c:extLst>
              <c:ext xmlns:c16="http://schemas.microsoft.com/office/drawing/2014/chart" uri="{C3380CC4-5D6E-409C-BE32-E72D297353CC}">
                <c16:uniqueId val="{00000005-D8ED-41B7-B4C4-28A86CB5C3DE}"/>
              </c:ext>
            </c:extLst>
          </c:dPt>
          <c:dPt>
            <c:idx val="3"/>
            <c:bubble3D val="0"/>
            <c:spPr>
              <a:solidFill>
                <a:schemeClr val="accent5">
                  <a:tint val="58000"/>
                </a:schemeClr>
              </a:solidFill>
              <a:ln w="19050">
                <a:noFill/>
              </a:ln>
              <a:effectLst/>
            </c:spPr>
            <c:extLst>
              <c:ext xmlns:c16="http://schemas.microsoft.com/office/drawing/2014/chart" uri="{C3380CC4-5D6E-409C-BE32-E72D297353CC}">
                <c16:uniqueId val="{00000007-D8ED-41B7-B4C4-28A86CB5C3D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8ED-41B7-B4C4-28A86CB5C3D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2b2160c73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2b2160c73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82b2160c73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2b2160c7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2b2160c73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82b2160c73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2b2160c73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2b2160c73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82b2160c73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Why we chose Spearman over pearson? Because software data are not normalized generally, Also known as grade correlation.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Our hypothesis</a:t>
            </a:r>
            <a:endParaRPr/>
          </a:p>
          <a:p>
            <a:pPr indent="0" lvl="0" marL="0" rtl="0" algn="l">
              <a:spcBef>
                <a:spcPts val="0"/>
              </a:spcBef>
              <a:spcAft>
                <a:spcPts val="0"/>
              </a:spcAft>
              <a:buNone/>
            </a:pPr>
            <a:r>
              <a:t/>
            </a:r>
            <a:endParaRPr/>
          </a:p>
        </p:txBody>
      </p:sp>
      <p:sp>
        <p:nvSpPr>
          <p:cNvPr id="326" name="Google Shape;32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We found 1 paper,</a:t>
            </a:r>
            <a:endParaRPr/>
          </a:p>
          <a:p>
            <a:pPr indent="0" lvl="0" marL="0" rtl="0" algn="l">
              <a:spcBef>
                <a:spcPts val="0"/>
              </a:spcBef>
              <a:spcAft>
                <a:spcPts val="0"/>
              </a:spcAft>
              <a:buNone/>
            </a:pPr>
            <a:br>
              <a:rPr lang="en-US"/>
            </a:br>
            <a:r>
              <a:rPr b="0" i="0" lang="en-US" sz="1200" u="none" strike="noStrike">
                <a:solidFill>
                  <a:schemeClr val="dk1"/>
                </a:solidFill>
                <a:latin typeface="Calibri"/>
                <a:ea typeface="Calibri"/>
                <a:cs typeface="Calibri"/>
                <a:sym typeface="Calibri"/>
              </a:rPr>
              <a:t>Persson, S. (2015). </a:t>
            </a:r>
            <a:r>
              <a:rPr b="0" i="1" lang="en-US" sz="1200" u="none" strike="noStrike">
                <a:solidFill>
                  <a:schemeClr val="dk1"/>
                </a:solidFill>
                <a:latin typeface="Calibri"/>
                <a:ea typeface="Calibri"/>
                <a:cs typeface="Calibri"/>
                <a:sym typeface="Calibri"/>
              </a:rPr>
              <a:t>The correlation between code coverage, cyclomatic complexity and fault frequency</a:t>
            </a:r>
            <a:r>
              <a:rPr b="0" i="0" lang="en-US" sz="1200" u="none" strike="noStrike">
                <a:solidFill>
                  <a:schemeClr val="dk1"/>
                </a:solidFill>
                <a:latin typeface="Calibri"/>
                <a:ea typeface="Calibri"/>
                <a:cs typeface="Calibri"/>
                <a:sym typeface="Calibri"/>
              </a:rPr>
              <a:t>. </a:t>
            </a:r>
            <a:r>
              <a:rPr b="0" i="1" lang="en-US" sz="1200" u="none" strike="noStrike">
                <a:solidFill>
                  <a:schemeClr val="dk1"/>
                </a:solidFill>
                <a:latin typeface="Calibri"/>
                <a:ea typeface="Calibri"/>
                <a:cs typeface="Calibri"/>
                <a:sym typeface="Calibri"/>
              </a:rPr>
              <a:t>DIVA</a:t>
            </a:r>
            <a:r>
              <a:rPr b="0" i="0" lang="en-US" sz="1200" u="none" strike="noStrike">
                <a:solidFill>
                  <a:schemeClr val="dk1"/>
                </a:solidFill>
                <a:latin typeface="Calibri"/>
                <a:ea typeface="Calibri"/>
                <a:cs typeface="Calibri"/>
                <a:sym typeface="Calibri"/>
              </a:rPr>
              <a:t>. Retrieved 3 April 2019, from http://www.diva-portal.org/smash/record.jsf?pid=diva2%3A826710&amp;dswid=-4763</a:t>
            </a:r>
            <a:endParaRPr/>
          </a:p>
          <a:p>
            <a:pPr indent="0" lvl="0" marL="0" rtl="0" algn="l">
              <a:spcBef>
                <a:spcPts val="0"/>
              </a:spcBef>
              <a:spcAft>
                <a:spcPts val="0"/>
              </a:spcAft>
              <a:buNone/>
            </a:pPr>
            <a:br>
              <a:rPr lang="en-US"/>
            </a:br>
            <a:br>
              <a:rPr lang="en-US"/>
            </a:br>
            <a:r>
              <a:rPr b="0" i="0" lang="en-US" sz="1200" u="none" strike="noStrike">
                <a:solidFill>
                  <a:schemeClr val="dk1"/>
                </a:solidFill>
                <a:latin typeface="Calibri"/>
                <a:ea typeface="Calibri"/>
                <a:cs typeface="Calibri"/>
                <a:sym typeface="Calibri"/>
              </a:rPr>
              <a:t>We have found that there is little to no correlation between metrics for code coverage and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software faults. We have also found that there is no correlation what so ever between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cyclomatic complexity and software faults Therefore we can conclude there is no correlation or</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very correlation between code coverage and code complexity.</a:t>
            </a:r>
            <a:endParaRPr/>
          </a:p>
          <a:p>
            <a:pPr indent="0" lvl="0" marL="0" rtl="0" algn="l">
              <a:spcBef>
                <a:spcPts val="0"/>
              </a:spcBef>
              <a:spcAft>
                <a:spcPts val="0"/>
              </a:spcAft>
              <a:buNone/>
            </a:pPr>
            <a:br>
              <a:rPr lang="en-US"/>
            </a:br>
            <a:endParaRPr/>
          </a:p>
        </p:txBody>
      </p:sp>
      <p:sp>
        <p:nvSpPr>
          <p:cNvPr id="337" name="Google Shape;33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Negative Correlation</a:t>
            </a:r>
            <a:endParaRPr/>
          </a:p>
          <a:p>
            <a:pPr indent="0" lvl="0" marL="0" rtl="0" algn="l">
              <a:spcBef>
                <a:spcPts val="0"/>
              </a:spcBef>
              <a:spcAft>
                <a:spcPts val="0"/>
              </a:spcAft>
              <a:buNone/>
            </a:pPr>
            <a:r>
              <a:t/>
            </a:r>
            <a:endParaRPr/>
          </a:p>
        </p:txBody>
      </p:sp>
      <p:sp>
        <p:nvSpPr>
          <p:cNvPr id="348" name="Google Shape;34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2c098875b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2c098875b_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82c098875b_2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2b2160c7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2b2160c7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82b2160c7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2b2160c7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2b2160c73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82b2160c73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2b2160c7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2b2160c73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82b2160c73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endParaRPr/>
          </a:p>
        </p:txBody>
      </p:sp>
      <p:sp>
        <p:nvSpPr>
          <p:cNvPr id="247" name="Google Shape;24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9" name="Shape 19"/>
        <p:cNvGrpSpPr/>
        <p:nvPr/>
      </p:nvGrpSpPr>
      <p:grpSpPr>
        <a:xfrm>
          <a:off x="0" y="0"/>
          <a:ext cx="0" cy="0"/>
          <a:chOff x="0" y="0"/>
          <a:chExt cx="0" cy="0"/>
        </a:xfrm>
      </p:grpSpPr>
      <p:pic>
        <p:nvPicPr>
          <p:cNvPr id="20" name="Google Shape;20;p20"/>
          <p:cNvPicPr preferRelativeResize="0"/>
          <p:nvPr/>
        </p:nvPicPr>
        <p:blipFill rotWithShape="1">
          <a:blip r:embed="rId2">
            <a:alphaModFix/>
          </a:blip>
          <a:srcRect b="0" l="0" r="0" t="0"/>
          <a:stretch/>
        </p:blipFill>
        <p:spPr>
          <a:xfrm>
            <a:off x="1982" y="694854"/>
            <a:ext cx="12190017" cy="5325533"/>
          </a:xfrm>
          <a:prstGeom prst="rect">
            <a:avLst/>
          </a:prstGeom>
          <a:noFill/>
          <a:ln>
            <a:noFill/>
          </a:ln>
        </p:spPr>
      </p:pic>
      <p:sp>
        <p:nvSpPr>
          <p:cNvPr id="21" name="Google Shape;21;p20"/>
          <p:cNvSpPr txBox="1"/>
          <p:nvPr>
            <p:ph idx="10" type="dt"/>
          </p:nvPr>
        </p:nvSpPr>
        <p:spPr>
          <a:xfrm>
            <a:off x="838200" y="6356352"/>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2" name="Google Shape;22;p20"/>
          <p:cNvSpPr txBox="1"/>
          <p:nvPr>
            <p:ph idx="11" type="ftr"/>
          </p:nvPr>
        </p:nvSpPr>
        <p:spPr>
          <a:xfrm>
            <a:off x="4038600" y="6356352"/>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Google Shape;23;p20"/>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4" name="Google Shape;24;p20"/>
          <p:cNvSpPr/>
          <p:nvPr/>
        </p:nvSpPr>
        <p:spPr>
          <a:xfrm>
            <a:off x="0" y="-1"/>
            <a:ext cx="12192000" cy="637366"/>
          </a:xfrm>
          <a:prstGeom prst="rect">
            <a:avLst/>
          </a:prstGeom>
          <a:solidFill>
            <a:srgbClr val="6A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5" name="Google Shape;25;p20"/>
          <p:cNvSpPr/>
          <p:nvPr/>
        </p:nvSpPr>
        <p:spPr>
          <a:xfrm>
            <a:off x="-1" y="-1"/>
            <a:ext cx="5875731" cy="602119"/>
          </a:xfrm>
          <a:custGeom>
            <a:rect b="b" l="l" r="r" t="t"/>
            <a:pathLst>
              <a:path extrusionOk="0" h="2132856" w="7020272">
                <a:moveTo>
                  <a:pt x="0" y="0"/>
                </a:moveTo>
                <a:lnTo>
                  <a:pt x="7011652" y="0"/>
                </a:lnTo>
                <a:lnTo>
                  <a:pt x="7020272" y="8620"/>
                </a:lnTo>
                <a:lnTo>
                  <a:pt x="4896036" y="2132856"/>
                </a:lnTo>
                <a:lnTo>
                  <a:pt x="0" y="2132856"/>
                </a:lnTo>
                <a:close/>
              </a:path>
            </a:pathLst>
          </a:custGeom>
          <a:solidFill>
            <a:schemeClr val="accent5">
              <a:alpha val="4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6" name="Google Shape;26;p20"/>
          <p:cNvSpPr/>
          <p:nvPr/>
        </p:nvSpPr>
        <p:spPr>
          <a:xfrm>
            <a:off x="0" y="6133802"/>
            <a:ext cx="12192000" cy="736814"/>
          </a:xfrm>
          <a:prstGeom prst="rect">
            <a:avLst/>
          </a:prstGeom>
          <a:solidFill>
            <a:srgbClr val="68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7" name="Google Shape;27;p20"/>
          <p:cNvSpPr/>
          <p:nvPr/>
        </p:nvSpPr>
        <p:spPr>
          <a:xfrm rot="10800000">
            <a:off x="6316267" y="6143829"/>
            <a:ext cx="5875731" cy="726786"/>
          </a:xfrm>
          <a:custGeom>
            <a:rect b="b" l="l" r="r" t="t"/>
            <a:pathLst>
              <a:path extrusionOk="0" h="2132856" w="7020272">
                <a:moveTo>
                  <a:pt x="0" y="0"/>
                </a:moveTo>
                <a:lnTo>
                  <a:pt x="7011652" y="0"/>
                </a:lnTo>
                <a:lnTo>
                  <a:pt x="7020272" y="8620"/>
                </a:lnTo>
                <a:lnTo>
                  <a:pt x="4896036" y="2132856"/>
                </a:lnTo>
                <a:lnTo>
                  <a:pt x="0" y="2132856"/>
                </a:lnTo>
                <a:close/>
              </a:path>
            </a:pathLst>
          </a:custGeom>
          <a:solidFill>
            <a:schemeClr val="accent5">
              <a:alpha val="4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8" name="Google Shape;28;p20"/>
          <p:cNvSpPr/>
          <p:nvPr/>
        </p:nvSpPr>
        <p:spPr>
          <a:xfrm>
            <a:off x="-2" y="4673806"/>
            <a:ext cx="12192002" cy="1470025"/>
          </a:xfrm>
          <a:prstGeom prst="rect">
            <a:avLst/>
          </a:prstGeom>
          <a:solidFill>
            <a:srgbClr val="000000">
              <a:alpha val="8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9" name="Google Shape;29;p20"/>
          <p:cNvSpPr txBox="1"/>
          <p:nvPr>
            <p:ph type="ctrTitle"/>
          </p:nvPr>
        </p:nvSpPr>
        <p:spPr>
          <a:xfrm>
            <a:off x="-2" y="4807294"/>
            <a:ext cx="12192000" cy="93345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2800"/>
              <a:buFont typeface="Century Gothic"/>
              <a:buNone/>
              <a:defRPr sz="2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0"/>
          <p:cNvSpPr/>
          <p:nvPr/>
        </p:nvSpPr>
        <p:spPr>
          <a:xfrm>
            <a:off x="0" y="602119"/>
            <a:ext cx="12192003" cy="927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1" name="Shape 31"/>
        <p:cNvGrpSpPr/>
        <p:nvPr/>
      </p:nvGrpSpPr>
      <p:grpSpPr>
        <a:xfrm>
          <a:off x="0" y="0"/>
          <a:ext cx="0" cy="0"/>
          <a:chOff x="0" y="0"/>
          <a:chExt cx="0" cy="0"/>
        </a:xfrm>
      </p:grpSpPr>
      <p:sp>
        <p:nvSpPr>
          <p:cNvPr id="32" name="Google Shape;32;p21"/>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1"/>
          <p:cNvSpPr txBox="1"/>
          <p:nvPr>
            <p:ph idx="1" type="body"/>
          </p:nvPr>
        </p:nvSpPr>
        <p:spPr>
          <a:xfrm>
            <a:off x="431998" y="1036490"/>
            <a:ext cx="11340000" cy="4999949"/>
          </a:xfrm>
          <a:prstGeom prst="rect">
            <a:avLst/>
          </a:prstGeom>
          <a:noFill/>
          <a:ln>
            <a:noFill/>
          </a:ln>
        </p:spPr>
        <p:txBody>
          <a:bodyPr anchorCtr="0" anchor="t" bIns="45700" lIns="91425" spcFirstLastPara="1" rIns="91425" wrap="square" tIns="45700">
            <a:normAutofit/>
          </a:bodyPr>
          <a:lstStyle>
            <a:lvl1pPr indent="-304800" lvl="0" marL="457200" algn="l">
              <a:lnSpc>
                <a:spcPct val="90000"/>
              </a:lnSpc>
              <a:spcBef>
                <a:spcPts val="1000"/>
              </a:spcBef>
              <a:spcAft>
                <a:spcPts val="0"/>
              </a:spcAft>
              <a:buClr>
                <a:schemeClr val="dk1"/>
              </a:buClr>
              <a:buSzPts val="1200"/>
              <a:buFont typeface="Noto Sans Symbols"/>
              <a:buChar char="⮚"/>
              <a:defRPr sz="1200"/>
            </a:lvl1pPr>
            <a:lvl2pPr indent="-304800" lvl="1" marL="914400" algn="l">
              <a:lnSpc>
                <a:spcPct val="90000"/>
              </a:lnSpc>
              <a:spcBef>
                <a:spcPts val="500"/>
              </a:spcBef>
              <a:spcAft>
                <a:spcPts val="0"/>
              </a:spcAft>
              <a:buClr>
                <a:schemeClr val="dk1"/>
              </a:buClr>
              <a:buSzPts val="1200"/>
              <a:buChar char="―"/>
              <a:defRPr sz="1200"/>
            </a:lvl2pPr>
            <a:lvl3pPr indent="-304800" lvl="2" marL="1371600" algn="l">
              <a:lnSpc>
                <a:spcPct val="90000"/>
              </a:lnSpc>
              <a:spcBef>
                <a:spcPts val="500"/>
              </a:spcBef>
              <a:spcAft>
                <a:spcPts val="0"/>
              </a:spcAft>
              <a:buClr>
                <a:schemeClr val="dk1"/>
              </a:buClr>
              <a:buSzPts val="1200"/>
              <a:buChar char="•"/>
              <a:defRPr sz="1200"/>
            </a:lvl3pPr>
            <a:lvl4pPr indent="-298450" lvl="3" marL="1828800" algn="l">
              <a:lnSpc>
                <a:spcPct val="90000"/>
              </a:lnSpc>
              <a:spcBef>
                <a:spcPts val="500"/>
              </a:spcBef>
              <a:spcAft>
                <a:spcPts val="0"/>
              </a:spcAft>
              <a:buClr>
                <a:schemeClr val="dk1"/>
              </a:buClr>
              <a:buSzPts val="1100"/>
              <a:buChar char="―"/>
              <a:defRPr sz="1100"/>
            </a:lvl4pPr>
            <a:lvl5pPr indent="-298450" lvl="4" marL="2286000" algn="l">
              <a:lnSpc>
                <a:spcPct val="90000"/>
              </a:lnSpc>
              <a:spcBef>
                <a:spcPts val="5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1"/>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Title">
  <p:cSld name="1_Section Title">
    <p:spTree>
      <p:nvGrpSpPr>
        <p:cNvPr id="35" name="Shape 35"/>
        <p:cNvGrpSpPr/>
        <p:nvPr/>
      </p:nvGrpSpPr>
      <p:grpSpPr>
        <a:xfrm>
          <a:off x="0" y="0"/>
          <a:ext cx="0" cy="0"/>
          <a:chOff x="0" y="0"/>
          <a:chExt cx="0" cy="0"/>
        </a:xfrm>
      </p:grpSpPr>
      <p:sp>
        <p:nvSpPr>
          <p:cNvPr id="36" name="Google Shape;36;p22"/>
          <p:cNvSpPr/>
          <p:nvPr/>
        </p:nvSpPr>
        <p:spPr>
          <a:xfrm>
            <a:off x="2195" y="980728"/>
            <a:ext cx="5158154" cy="489654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7" name="Google Shape;37;p22"/>
          <p:cNvPicPr preferRelativeResize="0"/>
          <p:nvPr/>
        </p:nvPicPr>
        <p:blipFill rotWithShape="1">
          <a:blip r:embed="rId2">
            <a:alphaModFix/>
          </a:blip>
          <a:srcRect b="0" l="0" r="0" t="0"/>
          <a:stretch/>
        </p:blipFill>
        <p:spPr>
          <a:xfrm>
            <a:off x="1557867" y="385936"/>
            <a:ext cx="10634133" cy="5981700"/>
          </a:xfrm>
          <a:prstGeom prst="rect">
            <a:avLst/>
          </a:prstGeom>
          <a:noFill/>
          <a:ln>
            <a:noFill/>
          </a:ln>
        </p:spPr>
      </p:pic>
      <p:sp>
        <p:nvSpPr>
          <p:cNvPr id="38" name="Google Shape;38;p22"/>
          <p:cNvSpPr txBox="1"/>
          <p:nvPr>
            <p:ph type="title"/>
          </p:nvPr>
        </p:nvSpPr>
        <p:spPr>
          <a:xfrm>
            <a:off x="733423" y="1460100"/>
            <a:ext cx="3695699" cy="40263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3600"/>
              <a:buFont typeface="Century Gothic"/>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2"/>
          <p:cNvSpPr/>
          <p:nvPr/>
        </p:nvSpPr>
        <p:spPr>
          <a:xfrm>
            <a:off x="0" y="0"/>
            <a:ext cx="12192000" cy="980728"/>
          </a:xfrm>
          <a:prstGeom prst="rect">
            <a:avLst/>
          </a:prstGeom>
          <a:solidFill>
            <a:srgbClr val="68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40" name="Google Shape;40;p22"/>
          <p:cNvSpPr/>
          <p:nvPr/>
        </p:nvSpPr>
        <p:spPr>
          <a:xfrm>
            <a:off x="-1" y="0"/>
            <a:ext cx="5875731" cy="980728"/>
          </a:xfrm>
          <a:custGeom>
            <a:rect b="b" l="l" r="r" t="t"/>
            <a:pathLst>
              <a:path extrusionOk="0" h="2132856" w="7020272">
                <a:moveTo>
                  <a:pt x="0" y="0"/>
                </a:moveTo>
                <a:lnTo>
                  <a:pt x="7011652" y="0"/>
                </a:lnTo>
                <a:lnTo>
                  <a:pt x="7020272" y="8620"/>
                </a:lnTo>
                <a:lnTo>
                  <a:pt x="4896036" y="2132856"/>
                </a:lnTo>
                <a:lnTo>
                  <a:pt x="0" y="2132856"/>
                </a:lnTo>
                <a:close/>
              </a:path>
            </a:pathLst>
          </a:custGeom>
          <a:solidFill>
            <a:schemeClr val="accent5">
              <a:alpha val="4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41" name="Google Shape;41;p22"/>
          <p:cNvSpPr/>
          <p:nvPr/>
        </p:nvSpPr>
        <p:spPr>
          <a:xfrm>
            <a:off x="-18683" y="5888965"/>
            <a:ext cx="12192000" cy="980728"/>
          </a:xfrm>
          <a:prstGeom prst="rect">
            <a:avLst/>
          </a:prstGeom>
          <a:solidFill>
            <a:srgbClr val="68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42" name="Google Shape;42;p22"/>
          <p:cNvSpPr/>
          <p:nvPr/>
        </p:nvSpPr>
        <p:spPr>
          <a:xfrm rot="10800000">
            <a:off x="6316269" y="5877272"/>
            <a:ext cx="5875731" cy="980728"/>
          </a:xfrm>
          <a:custGeom>
            <a:rect b="b" l="l" r="r" t="t"/>
            <a:pathLst>
              <a:path extrusionOk="0" h="2132856" w="7020272">
                <a:moveTo>
                  <a:pt x="0" y="0"/>
                </a:moveTo>
                <a:lnTo>
                  <a:pt x="7011652" y="0"/>
                </a:lnTo>
                <a:lnTo>
                  <a:pt x="7020272" y="8620"/>
                </a:lnTo>
                <a:lnTo>
                  <a:pt x="4896036" y="2132856"/>
                </a:lnTo>
                <a:lnTo>
                  <a:pt x="0" y="2132856"/>
                </a:lnTo>
                <a:close/>
              </a:path>
            </a:pathLst>
          </a:custGeom>
          <a:solidFill>
            <a:schemeClr val="accent5">
              <a:alpha val="4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43" name="Google Shape;43;p22"/>
          <p:cNvSpPr/>
          <p:nvPr/>
        </p:nvSpPr>
        <p:spPr>
          <a:xfrm>
            <a:off x="-3" y="887993"/>
            <a:ext cx="12192003" cy="927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4" name="Google Shape;44;p22"/>
          <p:cNvSpPr/>
          <p:nvPr/>
        </p:nvSpPr>
        <p:spPr>
          <a:xfrm>
            <a:off x="-303505" y="980728"/>
            <a:ext cx="5162550" cy="4896544"/>
          </a:xfrm>
          <a:prstGeom prst="rect">
            <a:avLst/>
          </a:prstGeom>
          <a:solidFill>
            <a:srgbClr val="ECF0F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ection Title">
  <p:cSld name="2_Section Title">
    <p:spTree>
      <p:nvGrpSpPr>
        <p:cNvPr id="45" name="Shape 45"/>
        <p:cNvGrpSpPr/>
        <p:nvPr/>
      </p:nvGrpSpPr>
      <p:grpSpPr>
        <a:xfrm>
          <a:off x="0" y="0"/>
          <a:ext cx="0" cy="0"/>
          <a:chOff x="0" y="0"/>
          <a:chExt cx="0" cy="0"/>
        </a:xfrm>
      </p:grpSpPr>
      <p:pic>
        <p:nvPicPr>
          <p:cNvPr id="46" name="Google Shape;46;p23"/>
          <p:cNvPicPr preferRelativeResize="0"/>
          <p:nvPr/>
        </p:nvPicPr>
        <p:blipFill rotWithShape="1">
          <a:blip r:embed="rId2">
            <a:alphaModFix/>
          </a:blip>
          <a:srcRect b="0" l="0" r="0" t="0"/>
          <a:stretch/>
        </p:blipFill>
        <p:spPr>
          <a:xfrm>
            <a:off x="1" y="95250"/>
            <a:ext cx="12192000" cy="6553200"/>
          </a:xfrm>
          <a:prstGeom prst="rect">
            <a:avLst/>
          </a:prstGeom>
          <a:noFill/>
          <a:ln>
            <a:noFill/>
          </a:ln>
        </p:spPr>
      </p:pic>
      <p:sp>
        <p:nvSpPr>
          <p:cNvPr id="47" name="Google Shape;47;p23"/>
          <p:cNvSpPr/>
          <p:nvPr/>
        </p:nvSpPr>
        <p:spPr>
          <a:xfrm>
            <a:off x="-2" y="2271346"/>
            <a:ext cx="12192002" cy="2381250"/>
          </a:xfrm>
          <a:prstGeom prst="rect">
            <a:avLst/>
          </a:prstGeom>
          <a:solidFill>
            <a:srgbClr val="000000">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8" name="Google Shape;48;p23"/>
          <p:cNvSpPr txBox="1"/>
          <p:nvPr>
            <p:ph type="title"/>
          </p:nvPr>
        </p:nvSpPr>
        <p:spPr>
          <a:xfrm>
            <a:off x="733423" y="2662602"/>
            <a:ext cx="10925177" cy="16383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Century Gothic"/>
              <a:buNone/>
              <a:defRPr sz="36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3"/>
          <p:cNvSpPr/>
          <p:nvPr/>
        </p:nvSpPr>
        <p:spPr>
          <a:xfrm>
            <a:off x="0" y="0"/>
            <a:ext cx="12192000" cy="980728"/>
          </a:xfrm>
          <a:prstGeom prst="rect">
            <a:avLst/>
          </a:prstGeom>
          <a:solidFill>
            <a:srgbClr val="68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50" name="Google Shape;50;p23"/>
          <p:cNvSpPr/>
          <p:nvPr/>
        </p:nvSpPr>
        <p:spPr>
          <a:xfrm>
            <a:off x="-1" y="0"/>
            <a:ext cx="5875731" cy="980728"/>
          </a:xfrm>
          <a:custGeom>
            <a:rect b="b" l="l" r="r" t="t"/>
            <a:pathLst>
              <a:path extrusionOk="0" h="2132856" w="7020272">
                <a:moveTo>
                  <a:pt x="0" y="0"/>
                </a:moveTo>
                <a:lnTo>
                  <a:pt x="7011652" y="0"/>
                </a:lnTo>
                <a:lnTo>
                  <a:pt x="7020272" y="8620"/>
                </a:lnTo>
                <a:lnTo>
                  <a:pt x="4896036" y="2132856"/>
                </a:lnTo>
                <a:lnTo>
                  <a:pt x="0" y="2132856"/>
                </a:lnTo>
                <a:close/>
              </a:path>
            </a:pathLst>
          </a:custGeom>
          <a:solidFill>
            <a:schemeClr val="accent5">
              <a:alpha val="4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51" name="Google Shape;51;p23"/>
          <p:cNvSpPr/>
          <p:nvPr/>
        </p:nvSpPr>
        <p:spPr>
          <a:xfrm>
            <a:off x="0" y="5877272"/>
            <a:ext cx="12192000" cy="980728"/>
          </a:xfrm>
          <a:prstGeom prst="rect">
            <a:avLst/>
          </a:prstGeom>
          <a:solidFill>
            <a:srgbClr val="68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52" name="Google Shape;52;p23"/>
          <p:cNvSpPr/>
          <p:nvPr/>
        </p:nvSpPr>
        <p:spPr>
          <a:xfrm rot="10800000">
            <a:off x="6316269" y="5877272"/>
            <a:ext cx="5875731" cy="980728"/>
          </a:xfrm>
          <a:custGeom>
            <a:rect b="b" l="l" r="r" t="t"/>
            <a:pathLst>
              <a:path extrusionOk="0" h="2132856" w="7020272">
                <a:moveTo>
                  <a:pt x="0" y="0"/>
                </a:moveTo>
                <a:lnTo>
                  <a:pt x="7011652" y="0"/>
                </a:lnTo>
                <a:lnTo>
                  <a:pt x="7020272" y="8620"/>
                </a:lnTo>
                <a:lnTo>
                  <a:pt x="4896036" y="2132856"/>
                </a:lnTo>
                <a:lnTo>
                  <a:pt x="0" y="2132856"/>
                </a:lnTo>
                <a:close/>
              </a:path>
            </a:pathLst>
          </a:custGeom>
          <a:solidFill>
            <a:schemeClr val="accent5">
              <a:alpha val="4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53" name="Google Shape;53;p23"/>
          <p:cNvSpPr/>
          <p:nvPr/>
        </p:nvSpPr>
        <p:spPr>
          <a:xfrm>
            <a:off x="-3" y="887993"/>
            <a:ext cx="12192003" cy="927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54" name="Shape 54"/>
        <p:cNvGrpSpPr/>
        <p:nvPr/>
      </p:nvGrpSpPr>
      <p:grpSpPr>
        <a:xfrm>
          <a:off x="0" y="0"/>
          <a:ext cx="0" cy="0"/>
          <a:chOff x="0" y="0"/>
          <a:chExt cx="0" cy="0"/>
        </a:xfrm>
      </p:grpSpPr>
      <p:sp>
        <p:nvSpPr>
          <p:cNvPr id="55" name="Google Shape;55;p24"/>
          <p:cNvSpPr txBox="1"/>
          <p:nvPr>
            <p:ph idx="10" type="dt"/>
          </p:nvPr>
        </p:nvSpPr>
        <p:spPr>
          <a:xfrm>
            <a:off x="838200" y="6356352"/>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6" name="Google Shape;56;p24"/>
          <p:cNvSpPr txBox="1"/>
          <p:nvPr>
            <p:ph idx="11" type="ftr"/>
          </p:nvPr>
        </p:nvSpPr>
        <p:spPr>
          <a:xfrm>
            <a:off x="4038600" y="6356352"/>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7" name="Google Shape;57;p24"/>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8" name="Google Shape;58;p24"/>
          <p:cNvSpPr/>
          <p:nvPr/>
        </p:nvSpPr>
        <p:spPr>
          <a:xfrm>
            <a:off x="0" y="6133802"/>
            <a:ext cx="12192000" cy="736814"/>
          </a:xfrm>
          <a:prstGeom prst="rect">
            <a:avLst/>
          </a:prstGeom>
          <a:solidFill>
            <a:srgbClr val="68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59" name="Google Shape;59;p24"/>
          <p:cNvSpPr/>
          <p:nvPr/>
        </p:nvSpPr>
        <p:spPr>
          <a:xfrm rot="10800000">
            <a:off x="6316267" y="6143829"/>
            <a:ext cx="5875731" cy="726786"/>
          </a:xfrm>
          <a:custGeom>
            <a:rect b="b" l="l" r="r" t="t"/>
            <a:pathLst>
              <a:path extrusionOk="0" h="2132856" w="7020272">
                <a:moveTo>
                  <a:pt x="0" y="0"/>
                </a:moveTo>
                <a:lnTo>
                  <a:pt x="7011652" y="0"/>
                </a:lnTo>
                <a:lnTo>
                  <a:pt x="7020272" y="8620"/>
                </a:lnTo>
                <a:lnTo>
                  <a:pt x="4896036" y="2132856"/>
                </a:lnTo>
                <a:lnTo>
                  <a:pt x="0" y="2132856"/>
                </a:lnTo>
                <a:close/>
              </a:path>
            </a:pathLst>
          </a:custGeom>
          <a:solidFill>
            <a:schemeClr val="accent5">
              <a:alpha val="4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60" name="Google Shape;60;p24"/>
          <p:cNvSpPr/>
          <p:nvPr/>
        </p:nvSpPr>
        <p:spPr>
          <a:xfrm>
            <a:off x="-2" y="4673806"/>
            <a:ext cx="12192002" cy="1470025"/>
          </a:xfrm>
          <a:prstGeom prst="rect">
            <a:avLst/>
          </a:prstGeom>
          <a:solidFill>
            <a:srgbClr val="000000">
              <a:alpha val="8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pic>
        <p:nvPicPr>
          <p:cNvPr id="61" name="Google Shape;61;p24"/>
          <p:cNvPicPr preferRelativeResize="0"/>
          <p:nvPr/>
        </p:nvPicPr>
        <p:blipFill rotWithShape="1">
          <a:blip r:embed="rId2">
            <a:alphaModFix/>
          </a:blip>
          <a:srcRect b="0" l="0" r="0" t="0"/>
          <a:stretch/>
        </p:blipFill>
        <p:spPr>
          <a:xfrm>
            <a:off x="1984" y="8050"/>
            <a:ext cx="12190017" cy="6841158"/>
          </a:xfrm>
          <a:prstGeom prst="rect">
            <a:avLst/>
          </a:prstGeom>
          <a:noFill/>
          <a:ln>
            <a:noFill/>
          </a:ln>
        </p:spPr>
      </p:pic>
      <p:sp>
        <p:nvSpPr>
          <p:cNvPr id="62" name="Google Shape;62;p24"/>
          <p:cNvSpPr/>
          <p:nvPr/>
        </p:nvSpPr>
        <p:spPr>
          <a:xfrm>
            <a:off x="0" y="3622288"/>
            <a:ext cx="12192002" cy="1470025"/>
          </a:xfrm>
          <a:prstGeom prst="rect">
            <a:avLst/>
          </a:prstGeom>
          <a:solidFill>
            <a:srgbClr val="000000">
              <a:alpha val="8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63" name="Google Shape;63;p24"/>
          <p:cNvSpPr txBox="1"/>
          <p:nvPr/>
        </p:nvSpPr>
        <p:spPr>
          <a:xfrm>
            <a:off x="0" y="3755776"/>
            <a:ext cx="12192000" cy="933455"/>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2"/>
              </a:buClr>
              <a:buSzPts val="2800"/>
              <a:buFont typeface="Century Gothic"/>
              <a:buNone/>
            </a:pPr>
            <a:r>
              <a:rPr b="1" lang="en-US" sz="2800">
                <a:solidFill>
                  <a:schemeClr val="lt2"/>
                </a:solidFill>
                <a:latin typeface="Century Gothic"/>
                <a:ea typeface="Century Gothic"/>
                <a:cs typeface="Century Gothic"/>
                <a:sym typeface="Century Gothic"/>
              </a:rPr>
              <a:t>Project Presentation – Software Measurement</a:t>
            </a:r>
            <a:endParaRPr/>
          </a:p>
        </p:txBody>
      </p:sp>
      <p:grpSp>
        <p:nvGrpSpPr>
          <p:cNvPr id="64" name="Google Shape;64;p24"/>
          <p:cNvGrpSpPr/>
          <p:nvPr/>
        </p:nvGrpSpPr>
        <p:grpSpPr>
          <a:xfrm rot="10800000">
            <a:off x="139265" y="5176672"/>
            <a:ext cx="4861722" cy="1665515"/>
            <a:chOff x="6840414" y="328735"/>
            <a:chExt cx="7693269" cy="1959423"/>
          </a:xfrm>
        </p:grpSpPr>
        <p:sp>
          <p:nvSpPr>
            <p:cNvPr id="65" name="Google Shape;65;p24"/>
            <p:cNvSpPr/>
            <p:nvPr/>
          </p:nvSpPr>
          <p:spPr>
            <a:xfrm flipH="1" rot="10800000">
              <a:off x="6840414" y="328735"/>
              <a:ext cx="7693269" cy="1959423"/>
            </a:xfrm>
            <a:prstGeom prst="snip2SameRect">
              <a:avLst>
                <a:gd fmla="val 7416" name="adj1"/>
                <a:gd fmla="val 0" name="adj2"/>
              </a:avLst>
            </a:prstGeom>
            <a:solidFill>
              <a:srgbClr val="000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6" name="Google Shape;66;p24"/>
            <p:cNvSpPr/>
            <p:nvPr/>
          </p:nvSpPr>
          <p:spPr>
            <a:xfrm flipH="1" rot="10800000">
              <a:off x="6963509" y="394776"/>
              <a:ext cx="7403123" cy="1769825"/>
            </a:xfrm>
            <a:prstGeom prst="snip2SameRect">
              <a:avLst>
                <a:gd fmla="val 7416" name="adj1"/>
                <a:gd fmla="val 0" name="adj2"/>
              </a:avLst>
            </a:prstGeom>
            <a:solidFill>
              <a:srgbClr val="000000">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Century Gothic"/>
                  <a:ea typeface="Century Gothic"/>
                  <a:cs typeface="Century Gothic"/>
                  <a:sym typeface="Century Gothic"/>
                </a:rPr>
                <a:t>Submitted By:- (Group B)</a:t>
              </a:r>
              <a:endParaRPr/>
            </a:p>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Mr. Nirav Patel (40081268)</a:t>
              </a:r>
              <a:endParaRPr/>
            </a:p>
            <a:p>
              <a:pPr indent="0" lvl="0" marL="0" marR="0" rtl="0" algn="l">
                <a:lnSpc>
                  <a:spcPct val="100000"/>
                </a:lnSpc>
                <a:spcBef>
                  <a:spcPts val="0"/>
                </a:spcBef>
                <a:spcAft>
                  <a:spcPts val="0"/>
                </a:spcAft>
                <a:buClr>
                  <a:schemeClr val="lt1"/>
                </a:buClr>
                <a:buSzPts val="1600"/>
                <a:buFont typeface="Century Gothic"/>
                <a:buNone/>
              </a:pPr>
              <a:r>
                <a:rPr lang="en-US" sz="1600">
                  <a:solidFill>
                    <a:schemeClr val="lt1"/>
                  </a:solidFill>
                  <a:latin typeface="Century Gothic"/>
                  <a:ea typeface="Century Gothic"/>
                  <a:cs typeface="Century Gothic"/>
                  <a:sym typeface="Century Gothic"/>
                </a:rPr>
                <a:t>Mr. Krishnan Krishnamoorthy(40089054)</a:t>
              </a:r>
              <a:endParaRPr/>
            </a:p>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Mr. Jayaprakash Kumar (40083709)</a:t>
              </a:r>
              <a:endParaRPr/>
            </a:p>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Mr. Darwin Anirudh(40093368)</a:t>
              </a:r>
              <a:endParaRPr/>
            </a:p>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Miss. Himansi patel (40072262)</a:t>
              </a:r>
              <a:endParaRPr/>
            </a:p>
          </p:txBody>
        </p:sp>
      </p:grpSp>
      <p:grpSp>
        <p:nvGrpSpPr>
          <p:cNvPr id="67" name="Google Shape;67;p24"/>
          <p:cNvGrpSpPr/>
          <p:nvPr/>
        </p:nvGrpSpPr>
        <p:grpSpPr>
          <a:xfrm rot="10800000">
            <a:off x="7191013" y="5617876"/>
            <a:ext cx="4861722" cy="889348"/>
            <a:chOff x="6840414" y="328735"/>
            <a:chExt cx="7693269" cy="1959423"/>
          </a:xfrm>
        </p:grpSpPr>
        <p:sp>
          <p:nvSpPr>
            <p:cNvPr id="68" name="Google Shape;68;p24"/>
            <p:cNvSpPr/>
            <p:nvPr/>
          </p:nvSpPr>
          <p:spPr>
            <a:xfrm flipH="1" rot="10800000">
              <a:off x="6840414" y="328735"/>
              <a:ext cx="7693269" cy="1959423"/>
            </a:xfrm>
            <a:prstGeom prst="snip2SameRect">
              <a:avLst>
                <a:gd fmla="val 7416" name="adj1"/>
                <a:gd fmla="val 0" name="adj2"/>
              </a:avLst>
            </a:prstGeom>
            <a:solidFill>
              <a:srgbClr val="000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9" name="Google Shape;69;p24"/>
            <p:cNvSpPr/>
            <p:nvPr/>
          </p:nvSpPr>
          <p:spPr>
            <a:xfrm flipH="1" rot="10800000">
              <a:off x="6963509" y="394776"/>
              <a:ext cx="7403123" cy="1769825"/>
            </a:xfrm>
            <a:prstGeom prst="snip2SameRect">
              <a:avLst>
                <a:gd fmla="val 7416" name="adj1"/>
                <a:gd fmla="val 0" name="adj2"/>
              </a:avLst>
            </a:prstGeom>
            <a:solidFill>
              <a:srgbClr val="000000">
                <a:alpha val="2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Summitted To :-</a:t>
              </a:r>
              <a:r>
                <a:rPr lang="en-US" sz="1800">
                  <a:solidFill>
                    <a:schemeClr val="lt1"/>
                  </a:solidFill>
                  <a:latin typeface="Century Gothic"/>
                  <a:ea typeface="Century Gothic"/>
                  <a:cs typeface="Century Gothic"/>
                  <a:sym typeface="Century Gothic"/>
                </a:rPr>
                <a:t> </a:t>
              </a:r>
              <a:endParaRPr/>
            </a:p>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Dr. Jinqiu Yang</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Section Title">
    <p:spTree>
      <p:nvGrpSpPr>
        <p:cNvPr id="70" name="Shape 70"/>
        <p:cNvGrpSpPr/>
        <p:nvPr/>
      </p:nvGrpSpPr>
      <p:grpSpPr>
        <a:xfrm>
          <a:off x="0" y="0"/>
          <a:ext cx="0" cy="0"/>
          <a:chOff x="0" y="0"/>
          <a:chExt cx="0" cy="0"/>
        </a:xfrm>
      </p:grpSpPr>
      <p:sp>
        <p:nvSpPr>
          <p:cNvPr id="71" name="Google Shape;71;p25"/>
          <p:cNvSpPr/>
          <p:nvPr/>
        </p:nvSpPr>
        <p:spPr>
          <a:xfrm>
            <a:off x="7033846" y="980728"/>
            <a:ext cx="5158154" cy="4755872"/>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72" name="Google Shape;72;p25"/>
          <p:cNvPicPr preferRelativeResize="0"/>
          <p:nvPr/>
        </p:nvPicPr>
        <p:blipFill rotWithShape="1">
          <a:blip r:embed="rId2">
            <a:alphaModFix/>
          </a:blip>
          <a:srcRect b="0" l="0" r="0" t="0"/>
          <a:stretch/>
        </p:blipFill>
        <p:spPr>
          <a:xfrm>
            <a:off x="435511" y="980726"/>
            <a:ext cx="6155809" cy="4755873"/>
          </a:xfrm>
          <a:prstGeom prst="rect">
            <a:avLst/>
          </a:prstGeom>
          <a:noFill/>
          <a:ln>
            <a:noFill/>
          </a:ln>
        </p:spPr>
      </p:pic>
      <p:sp>
        <p:nvSpPr>
          <p:cNvPr id="73" name="Google Shape;73;p25"/>
          <p:cNvSpPr/>
          <p:nvPr/>
        </p:nvSpPr>
        <p:spPr>
          <a:xfrm>
            <a:off x="7029450" y="840052"/>
            <a:ext cx="5162550" cy="4896544"/>
          </a:xfrm>
          <a:prstGeom prst="rect">
            <a:avLst/>
          </a:prstGeom>
          <a:solidFill>
            <a:srgbClr val="ECF0F1">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4" name="Google Shape;74;p25"/>
          <p:cNvSpPr txBox="1"/>
          <p:nvPr>
            <p:ph type="title"/>
          </p:nvPr>
        </p:nvSpPr>
        <p:spPr>
          <a:xfrm>
            <a:off x="7762875" y="1415850"/>
            <a:ext cx="3695699" cy="40263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Century Gothic"/>
              <a:buNone/>
              <a:defRPr sz="36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5"/>
          <p:cNvSpPr/>
          <p:nvPr/>
        </p:nvSpPr>
        <p:spPr>
          <a:xfrm>
            <a:off x="0" y="0"/>
            <a:ext cx="12192000" cy="980728"/>
          </a:xfrm>
          <a:prstGeom prst="rect">
            <a:avLst/>
          </a:prstGeom>
          <a:solidFill>
            <a:srgbClr val="68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76" name="Google Shape;76;p25"/>
          <p:cNvSpPr/>
          <p:nvPr/>
        </p:nvSpPr>
        <p:spPr>
          <a:xfrm>
            <a:off x="-1" y="0"/>
            <a:ext cx="5875731" cy="980728"/>
          </a:xfrm>
          <a:custGeom>
            <a:rect b="b" l="l" r="r" t="t"/>
            <a:pathLst>
              <a:path extrusionOk="0" h="2132856" w="7020272">
                <a:moveTo>
                  <a:pt x="0" y="0"/>
                </a:moveTo>
                <a:lnTo>
                  <a:pt x="7011652" y="0"/>
                </a:lnTo>
                <a:lnTo>
                  <a:pt x="7020272" y="8620"/>
                </a:lnTo>
                <a:lnTo>
                  <a:pt x="4896036" y="2132856"/>
                </a:lnTo>
                <a:lnTo>
                  <a:pt x="0" y="2132856"/>
                </a:lnTo>
                <a:close/>
              </a:path>
            </a:pathLst>
          </a:custGeom>
          <a:solidFill>
            <a:schemeClr val="accent5">
              <a:alpha val="4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77" name="Google Shape;77;p25"/>
          <p:cNvSpPr/>
          <p:nvPr/>
        </p:nvSpPr>
        <p:spPr>
          <a:xfrm>
            <a:off x="0" y="5877272"/>
            <a:ext cx="12192000" cy="980728"/>
          </a:xfrm>
          <a:prstGeom prst="rect">
            <a:avLst/>
          </a:prstGeom>
          <a:solidFill>
            <a:srgbClr val="68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78" name="Google Shape;78;p25"/>
          <p:cNvSpPr/>
          <p:nvPr/>
        </p:nvSpPr>
        <p:spPr>
          <a:xfrm rot="10800000">
            <a:off x="6316269" y="5877272"/>
            <a:ext cx="5875731" cy="980728"/>
          </a:xfrm>
          <a:custGeom>
            <a:rect b="b" l="l" r="r" t="t"/>
            <a:pathLst>
              <a:path extrusionOk="0" h="2132856" w="7020272">
                <a:moveTo>
                  <a:pt x="0" y="0"/>
                </a:moveTo>
                <a:lnTo>
                  <a:pt x="7011652" y="0"/>
                </a:lnTo>
                <a:lnTo>
                  <a:pt x="7020272" y="8620"/>
                </a:lnTo>
                <a:lnTo>
                  <a:pt x="4896036" y="2132856"/>
                </a:lnTo>
                <a:lnTo>
                  <a:pt x="0" y="2132856"/>
                </a:lnTo>
                <a:close/>
              </a:path>
            </a:pathLst>
          </a:custGeom>
          <a:solidFill>
            <a:schemeClr val="accent5">
              <a:alpha val="4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79" name="Google Shape;79;p25"/>
          <p:cNvSpPr/>
          <p:nvPr/>
        </p:nvSpPr>
        <p:spPr>
          <a:xfrm>
            <a:off x="-3" y="887993"/>
            <a:ext cx="12192003" cy="927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26"/>
          <p:cNvSpPr txBox="1"/>
          <p:nvPr>
            <p:ph idx="12" type="sldNum"/>
          </p:nvPr>
        </p:nvSpPr>
        <p:spPr>
          <a:xfrm>
            <a:off x="11420954" y="6443549"/>
            <a:ext cx="561474" cy="393531"/>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gif"/><Relationship Id="rId3" Type="http://schemas.openxmlformats.org/officeDocument/2006/relationships/slideLayout" Target="../slideLayouts/slideLayout1.xml"/><Relationship Id="rId4" Type="http://schemas.openxmlformats.org/officeDocument/2006/relationships/slideLayout" Target="../slideLayouts/slideLayout2.xml"/><Relationship Id="rId10" Type="http://schemas.openxmlformats.org/officeDocument/2006/relationships/theme" Target="../theme/theme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p19"/>
          <p:cNvPicPr preferRelativeResize="0"/>
          <p:nvPr/>
        </p:nvPicPr>
        <p:blipFill rotWithShape="1">
          <a:blip r:embed="rId1">
            <a:alphaModFix/>
          </a:blip>
          <a:srcRect b="0" l="0" r="0" t="0"/>
          <a:stretch/>
        </p:blipFill>
        <p:spPr>
          <a:xfrm>
            <a:off x="11616668" y="6505338"/>
            <a:ext cx="324335" cy="323074"/>
          </a:xfrm>
          <a:prstGeom prst="rect">
            <a:avLst/>
          </a:prstGeom>
          <a:noFill/>
          <a:ln>
            <a:noFill/>
          </a:ln>
        </p:spPr>
      </p:pic>
      <p:sp>
        <p:nvSpPr>
          <p:cNvPr id="11" name="Google Shape;11;p19"/>
          <p:cNvSpPr/>
          <p:nvPr/>
        </p:nvSpPr>
        <p:spPr>
          <a:xfrm>
            <a:off x="-1" y="1"/>
            <a:ext cx="12192000" cy="868288"/>
          </a:xfrm>
          <a:prstGeom prst="rect">
            <a:avLst/>
          </a:prstGeom>
          <a:solidFill>
            <a:srgbClr val="688B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2" name="Google Shape;12;p19"/>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2000"/>
              <a:buFont typeface="Century Gothic"/>
              <a:buNone/>
              <a:defRPr b="1" i="0" sz="2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9"/>
          <p:cNvSpPr txBox="1"/>
          <p:nvPr>
            <p:ph idx="1" type="body"/>
          </p:nvPr>
        </p:nvSpPr>
        <p:spPr>
          <a:xfrm>
            <a:off x="431998" y="1036490"/>
            <a:ext cx="11340000" cy="499994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17500" lvl="1" marL="914400" marR="0" rtl="0" algn="l">
              <a:lnSpc>
                <a:spcPct val="90000"/>
              </a:lnSpc>
              <a:spcBef>
                <a:spcPts val="500"/>
              </a:spcBef>
              <a:spcAft>
                <a:spcPts val="0"/>
              </a:spcAft>
              <a:buClr>
                <a:schemeClr val="dk1"/>
              </a:buClr>
              <a:buSzPts val="1400"/>
              <a:buFont typeface="Century Gothic"/>
              <a:buChar char="―"/>
              <a:defRPr b="0" i="0" sz="1400" u="none" cap="none" strike="noStrike">
                <a:solidFill>
                  <a:schemeClr val="dk1"/>
                </a:solidFill>
                <a:latin typeface="Century Gothic"/>
                <a:ea typeface="Century Gothic"/>
                <a:cs typeface="Century Gothic"/>
                <a:sym typeface="Century Gothic"/>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11150" lvl="3" marL="1828800" marR="0" rtl="0" algn="l">
              <a:lnSpc>
                <a:spcPct val="90000"/>
              </a:lnSpc>
              <a:spcBef>
                <a:spcPts val="500"/>
              </a:spcBef>
              <a:spcAft>
                <a:spcPts val="0"/>
              </a:spcAft>
              <a:buClr>
                <a:schemeClr val="dk1"/>
              </a:buClr>
              <a:buSzPts val="1300"/>
              <a:buFont typeface="Century Gothic"/>
              <a:buChar char="―"/>
              <a:defRPr b="0" i="0" sz="1300" u="none" cap="none" strike="noStrike">
                <a:solidFill>
                  <a:schemeClr val="dk1"/>
                </a:solidFill>
                <a:latin typeface="Century Gothic"/>
                <a:ea typeface="Century Gothic"/>
                <a:cs typeface="Century Gothic"/>
                <a:sym typeface="Century Gothic"/>
              </a:defRPr>
            </a:lvl4pPr>
            <a:lvl5pPr indent="-311150" lvl="4" marL="2286000" marR="0" rtl="0" algn="l">
              <a:lnSpc>
                <a:spcPct val="90000"/>
              </a:lnSpc>
              <a:spcBef>
                <a:spcPts val="500"/>
              </a:spcBef>
              <a:spcAft>
                <a:spcPts val="0"/>
              </a:spcAft>
              <a:buClr>
                <a:schemeClr val="dk1"/>
              </a:buClr>
              <a:buSzPts val="1300"/>
              <a:buFont typeface="Arial"/>
              <a:buChar char="•"/>
              <a:defRPr b="0" i="0" sz="13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9"/>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p19"/>
          <p:cNvSpPr/>
          <p:nvPr/>
        </p:nvSpPr>
        <p:spPr>
          <a:xfrm>
            <a:off x="0" y="868289"/>
            <a:ext cx="12192000" cy="72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 name="Google Shape;16;p19"/>
          <p:cNvSpPr/>
          <p:nvPr/>
        </p:nvSpPr>
        <p:spPr>
          <a:xfrm>
            <a:off x="0" y="6299998"/>
            <a:ext cx="12192000" cy="10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19"/>
          <p:cNvSpPr/>
          <p:nvPr/>
        </p:nvSpPr>
        <p:spPr>
          <a:xfrm>
            <a:off x="11673331" y="6217864"/>
            <a:ext cx="225468" cy="225468"/>
          </a:xfrm>
          <a:prstGeom prst="roundRect">
            <a:avLst>
              <a:gd fmla="val 16667" name="adj"/>
            </a:avLst>
          </a:prstGeom>
          <a:solidFill>
            <a:srgbClr val="6673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close up of a sign&#10;&#10;Description automatically generated" id="18" name="Google Shape;18;p19"/>
          <p:cNvPicPr preferRelativeResize="0"/>
          <p:nvPr/>
        </p:nvPicPr>
        <p:blipFill rotWithShape="1">
          <a:blip r:embed="rId2">
            <a:alphaModFix/>
          </a:blip>
          <a:srcRect b="0" l="0" r="0" t="0"/>
          <a:stretch/>
        </p:blipFill>
        <p:spPr>
          <a:xfrm>
            <a:off x="11845" y="6449738"/>
            <a:ext cx="1696915" cy="42422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hyperlink" Target="https://www.guru99.com/mutation-testing.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hyperlink" Target="https://github.com/sourabh-rb/SOEN661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niravjdn/Software-Measurement-Project/" TargetMode="External"/><Relationship Id="rId4" Type="http://schemas.openxmlformats.org/officeDocument/2006/relationships/image" Target="../media/image33.png"/><Relationship Id="rId5" Type="http://schemas.openxmlformats.org/officeDocument/2006/relationships/hyperlink" Target="https://drive.google.com/drive/folders/1kB3hoNvKrX-gr6AuuCWKLyCX2E-MSnBL" TargetMode="External"/><Relationship Id="rId6" Type="http://schemas.openxmlformats.org/officeDocument/2006/relationships/image" Target="../media/image34.png"/><Relationship Id="rId7"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eclemma.org/jacoco" TargetMode="External"/><Relationship Id="rId4" Type="http://schemas.openxmlformats.org/officeDocument/2006/relationships/hyperlink" Target="http://www.testingtoolsguide.net/tools/jdepend/" TargetMode="External"/><Relationship Id="rId5" Type="http://schemas.openxmlformats.org/officeDocument/2006/relationships/hyperlink" Target="http://www.testingtoolsguide.net/tools/jdepend/" TargetMode="External"/><Relationship Id="rId6"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jp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chart" Target="../charts/chart4.xml"/><Relationship Id="rId13" Type="http://schemas.openxmlformats.org/officeDocument/2006/relationships/chart" Target="../charts/chart6.xml"/><Relationship Id="rId12"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chart" Target="../charts/chart1.xml"/><Relationship Id="rId9" Type="http://schemas.openxmlformats.org/officeDocument/2006/relationships/image" Target="../media/image14.png"/><Relationship Id="rId14" Type="http://schemas.openxmlformats.org/officeDocument/2006/relationships/chart" Target="../charts/chart7.xml"/><Relationship Id="rId5" Type="http://schemas.openxmlformats.org/officeDocument/2006/relationships/image" Target="../media/image11.png"/><Relationship Id="rId6" Type="http://schemas.openxmlformats.org/officeDocument/2006/relationships/chart" Target="../charts/chart2.xml"/><Relationship Id="rId7" Type="http://schemas.openxmlformats.org/officeDocument/2006/relationships/image" Target="../media/image10.png"/><Relationship Id="rId8" Type="http://schemas.openxmlformats.org/officeDocument/2006/relationships/chart" Target="../charts/char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
          <p:cNvSpPr txBox="1"/>
          <p:nvPr>
            <p:ph type="ctrTitle"/>
          </p:nvPr>
        </p:nvSpPr>
        <p:spPr>
          <a:xfrm>
            <a:off x="0" y="0"/>
            <a:ext cx="12192000" cy="6858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2520"/>
              <a:buFont typeface="Century Gothic"/>
              <a:buNone/>
            </a:pPr>
            <a:br>
              <a:rPr lang="en-US" sz="2520"/>
            </a:br>
            <a:br>
              <a:rPr lang="en-US" sz="2520"/>
            </a:br>
            <a:br>
              <a:rPr lang="en-US" sz="2520"/>
            </a:br>
            <a:br>
              <a:rPr lang="en-US" sz="2520"/>
            </a:br>
            <a:br>
              <a:rPr lang="en-US" sz="2520"/>
            </a:br>
            <a:br>
              <a:rPr lang="en-US" sz="2520"/>
            </a:br>
            <a:br>
              <a:rPr lang="en-US" sz="2520"/>
            </a:br>
            <a:r>
              <a:rPr lang="en-US" sz="4410">
                <a:latin typeface="Arial"/>
                <a:ea typeface="Arial"/>
                <a:cs typeface="Arial"/>
                <a:sym typeface="Arial"/>
              </a:rPr>
              <a:t>Software Measurement Presentation</a:t>
            </a:r>
            <a:br>
              <a:rPr lang="en-US" sz="4410">
                <a:latin typeface="Arial"/>
                <a:ea typeface="Arial"/>
                <a:cs typeface="Arial"/>
                <a:sym typeface="Arial"/>
              </a:rPr>
            </a:br>
            <a:r>
              <a:rPr lang="en-US" sz="4410">
                <a:latin typeface="Arial"/>
                <a:ea typeface="Arial"/>
                <a:cs typeface="Arial"/>
                <a:sym typeface="Arial"/>
              </a:rPr>
              <a:t>Team - H</a:t>
            </a:r>
            <a:br>
              <a:rPr lang="en-US" sz="2520"/>
            </a:br>
            <a:br>
              <a:rPr lang="en-US" sz="2520"/>
            </a:br>
            <a:r>
              <a:rPr lang="en-US" sz="2520"/>
              <a:t>Meet Patel  40071820</a:t>
            </a:r>
            <a:br>
              <a:rPr lang="en-US" sz="2520"/>
            </a:br>
            <a:r>
              <a:rPr lang="en-US" sz="2520"/>
              <a:t>Haifeng Wu 40102956</a:t>
            </a:r>
            <a:br>
              <a:rPr lang="en-US" sz="2520"/>
            </a:br>
            <a:r>
              <a:rPr lang="en-US" sz="2520"/>
              <a:t>Basant Gera  40082433</a:t>
            </a:r>
            <a:br>
              <a:rPr lang="en-US" sz="2520"/>
            </a:br>
            <a:r>
              <a:rPr lang="en-US" sz="2520"/>
              <a:t>Sandeep Kaur Ranote 40089795</a:t>
            </a:r>
            <a:br>
              <a:rPr lang="en-US" sz="2520"/>
            </a:br>
            <a:r>
              <a:rPr lang="en-US" sz="2520"/>
              <a:t>Sourabh Rajeev Badagandi 40098471</a:t>
            </a:r>
            <a:br>
              <a:rPr lang="en-US" sz="2520"/>
            </a:br>
            <a:br>
              <a:rPr lang="en-US" sz="2520"/>
            </a:br>
            <a:r>
              <a:rPr lang="en-US" sz="2520"/>
              <a:t>							</a:t>
            </a:r>
            <a:br>
              <a:rPr lang="en-US" sz="2520"/>
            </a:br>
            <a:r>
              <a:rPr lang="en-US" sz="2520"/>
              <a:t>							Submitted to  : Dr Jinqiu Yang</a:t>
            </a:r>
            <a:br>
              <a:rPr lang="en-US" sz="2520"/>
            </a:br>
            <a:endParaRPr sz="252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g82b2160c73_0_26"/>
          <p:cNvSpPr txBox="1"/>
          <p:nvPr>
            <p:ph type="title"/>
          </p:nvPr>
        </p:nvSpPr>
        <p:spPr>
          <a:xfrm>
            <a:off x="432000" y="14514"/>
            <a:ext cx="11340000" cy="79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2000"/>
              <a:buFont typeface="Century Gothic"/>
              <a:buNone/>
            </a:pPr>
            <a:r>
              <a:rPr lang="en-US"/>
              <a:t>MUTATION TESTING : METRIC 3</a:t>
            </a:r>
            <a:endParaRPr/>
          </a:p>
        </p:txBody>
      </p:sp>
      <p:sp>
        <p:nvSpPr>
          <p:cNvPr id="265" name="Google Shape;265;g82b2160c73_0_26"/>
          <p:cNvSpPr txBox="1"/>
          <p:nvPr>
            <p:ph idx="1" type="body"/>
          </p:nvPr>
        </p:nvSpPr>
        <p:spPr>
          <a:xfrm>
            <a:off x="431998" y="1036490"/>
            <a:ext cx="11340000" cy="49998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Mutation testing is type of white box testing which involves mutating(changing) certain statements to check if the test cases are able to find the errors.</a:t>
            </a:r>
            <a:endParaRPr sz="1800"/>
          </a:p>
          <a:p>
            <a:pPr indent="-342900" lvl="0" marL="457200" rtl="0" algn="l">
              <a:spcBef>
                <a:spcPts val="0"/>
              </a:spcBef>
              <a:spcAft>
                <a:spcPts val="0"/>
              </a:spcAft>
              <a:buSzPts val="1800"/>
              <a:buChar char="●"/>
            </a:pPr>
            <a:r>
              <a:rPr lang="en-US" sz="1800"/>
              <a:t>The goal is to assess the quality of the test code, which should be capable of catching the mutated code.</a:t>
            </a:r>
            <a:endParaRPr sz="1800"/>
          </a:p>
          <a:p>
            <a:pPr indent="0" lvl="0" marL="0" rtl="0" algn="l">
              <a:spcBef>
                <a:spcPts val="1000"/>
              </a:spcBef>
              <a:spcAft>
                <a:spcPts val="0"/>
              </a:spcAft>
              <a:buNone/>
            </a:pPr>
            <a:r>
              <a:t/>
            </a:r>
            <a:endParaRPr sz="1800"/>
          </a:p>
        </p:txBody>
      </p:sp>
      <p:sp>
        <p:nvSpPr>
          <p:cNvPr id="266" name="Google Shape;266;g82b2160c73_0_26"/>
          <p:cNvSpPr txBox="1"/>
          <p:nvPr>
            <p:ph idx="12" type="sldNum"/>
          </p:nvPr>
        </p:nvSpPr>
        <p:spPr>
          <a:xfrm>
            <a:off x="11491261" y="6477085"/>
            <a:ext cx="561600" cy="393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67" name="Google Shape;267;g82b2160c73_0_26"/>
          <p:cNvPicPr preferRelativeResize="0"/>
          <p:nvPr/>
        </p:nvPicPr>
        <p:blipFill>
          <a:blip r:embed="rId3">
            <a:alphaModFix/>
          </a:blip>
          <a:stretch>
            <a:fillRect/>
          </a:stretch>
        </p:blipFill>
        <p:spPr>
          <a:xfrm>
            <a:off x="2864688" y="2257488"/>
            <a:ext cx="5267325" cy="4219575"/>
          </a:xfrm>
          <a:prstGeom prst="rect">
            <a:avLst/>
          </a:prstGeom>
          <a:noFill/>
          <a:ln>
            <a:noFill/>
          </a:ln>
        </p:spPr>
      </p:pic>
      <p:sp>
        <p:nvSpPr>
          <p:cNvPr id="268" name="Google Shape;268;g82b2160c73_0_26"/>
          <p:cNvSpPr txBox="1"/>
          <p:nvPr/>
        </p:nvSpPr>
        <p:spPr>
          <a:xfrm>
            <a:off x="8132025" y="6400800"/>
            <a:ext cx="3359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4"/>
              </a:rPr>
              <a:t>https://www.guru99.com/mutation-testing.html</a:t>
            </a: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7"/>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MUTATION TESTING : METRIC 3</a:t>
            </a:r>
            <a:endParaRPr/>
          </a:p>
        </p:txBody>
      </p:sp>
      <p:sp>
        <p:nvSpPr>
          <p:cNvPr id="275" name="Google Shape;275;p7"/>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76" name="Google Shape;276;p7"/>
          <p:cNvSpPr/>
          <p:nvPr/>
        </p:nvSpPr>
        <p:spPr>
          <a:xfrm>
            <a:off x="247878" y="2680310"/>
            <a:ext cx="5833949"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We used PI Test[4] to perform mutation testing on selected projects considering it community support and robustness.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 Steps : </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Adding dependency in pom.xml</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Executing goal</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Or Installed PIT Mutation score plugin via eclipse and did run as PIT Mutation score.</a:t>
            </a:r>
            <a:endParaRPr/>
          </a:p>
        </p:txBody>
      </p:sp>
      <p:pic>
        <p:nvPicPr>
          <p:cNvPr descr="shadow_1_m" id="277" name="Google Shape;277;p7"/>
          <p:cNvPicPr preferRelativeResize="0"/>
          <p:nvPr/>
        </p:nvPicPr>
        <p:blipFill rotWithShape="1">
          <a:blip r:embed="rId3">
            <a:alphaModFix/>
          </a:blip>
          <a:srcRect b="0" l="0" r="61411" t="0"/>
          <a:stretch/>
        </p:blipFill>
        <p:spPr>
          <a:xfrm>
            <a:off x="6110174" y="1011708"/>
            <a:ext cx="84535" cy="5260181"/>
          </a:xfrm>
          <a:prstGeom prst="rect">
            <a:avLst/>
          </a:prstGeom>
          <a:noFill/>
          <a:ln>
            <a:noFill/>
          </a:ln>
        </p:spPr>
      </p:pic>
      <p:sp>
        <p:nvSpPr>
          <p:cNvPr id="278" name="Google Shape;278;p7"/>
          <p:cNvSpPr/>
          <p:nvPr/>
        </p:nvSpPr>
        <p:spPr>
          <a:xfrm>
            <a:off x="781306" y="1713288"/>
            <a:ext cx="40571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404040"/>
                </a:solidFill>
                <a:latin typeface="Arial"/>
                <a:ea typeface="Arial"/>
                <a:cs typeface="Arial"/>
                <a:sym typeface="Arial"/>
              </a:rPr>
              <a:t>Mutation Testing : Metric 3</a:t>
            </a:r>
            <a:endParaRPr/>
          </a:p>
        </p:txBody>
      </p:sp>
      <p:pic>
        <p:nvPicPr>
          <p:cNvPr id="279" name="Google Shape;279;p7"/>
          <p:cNvPicPr preferRelativeResize="0"/>
          <p:nvPr/>
        </p:nvPicPr>
        <p:blipFill>
          <a:blip r:embed="rId4">
            <a:alphaModFix/>
          </a:blip>
          <a:stretch>
            <a:fillRect/>
          </a:stretch>
        </p:blipFill>
        <p:spPr>
          <a:xfrm>
            <a:off x="6421234" y="1496438"/>
            <a:ext cx="5692491" cy="40742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g82b2160c73_0_34"/>
          <p:cNvSpPr txBox="1"/>
          <p:nvPr>
            <p:ph type="title"/>
          </p:nvPr>
        </p:nvSpPr>
        <p:spPr>
          <a:xfrm>
            <a:off x="432000" y="14514"/>
            <a:ext cx="11340000" cy="79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Cyclomatic Complexity: Metric 4</a:t>
            </a:r>
            <a:endParaRPr/>
          </a:p>
        </p:txBody>
      </p:sp>
      <p:sp>
        <p:nvSpPr>
          <p:cNvPr id="286" name="Google Shape;286;g82b2160c73_0_34"/>
          <p:cNvSpPr txBox="1"/>
          <p:nvPr>
            <p:ph idx="1" type="body"/>
          </p:nvPr>
        </p:nvSpPr>
        <p:spPr>
          <a:xfrm>
            <a:off x="431998" y="1036490"/>
            <a:ext cx="11340000" cy="49998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SzPts val="1800"/>
              <a:buChar char="●"/>
            </a:pPr>
            <a:r>
              <a:rPr lang="en-US" sz="1800"/>
              <a:t>Cyclomatic Complexity</a:t>
            </a:r>
            <a:r>
              <a:rPr lang="en-US" sz="1800"/>
              <a:t> is a software metric used to measure the complexity of a program. It is a quantitative measure of independent paths in the source code of the program.</a:t>
            </a:r>
            <a:endParaRPr sz="1800"/>
          </a:p>
          <a:p>
            <a:pPr indent="-342900" lvl="0" marL="457200" rtl="0" algn="l">
              <a:lnSpc>
                <a:spcPct val="115000"/>
              </a:lnSpc>
              <a:spcBef>
                <a:spcPts val="0"/>
              </a:spcBef>
              <a:spcAft>
                <a:spcPts val="0"/>
              </a:spcAft>
              <a:buSzPts val="1800"/>
              <a:buChar char="●"/>
            </a:pPr>
            <a:r>
              <a:rPr lang="en-US" sz="1800"/>
              <a:t>If the decision points are more, then complexity of the program is more. If program has high complexity number, then probability of error is high with increased time for maintenance and troubleshooting.</a:t>
            </a:r>
            <a:endParaRPr sz="1800"/>
          </a:p>
          <a:p>
            <a:pPr indent="0" lvl="0" marL="0" rtl="0" algn="l">
              <a:lnSpc>
                <a:spcPct val="115000"/>
              </a:lnSpc>
              <a:spcBef>
                <a:spcPts val="1000"/>
              </a:spcBef>
              <a:spcAft>
                <a:spcPts val="0"/>
              </a:spcAft>
              <a:buNone/>
            </a:pPr>
            <a:r>
              <a:t/>
            </a:r>
            <a:endParaRPr sz="1800"/>
          </a:p>
          <a:p>
            <a:pPr indent="0" lvl="0" marL="0" rtl="0" algn="l">
              <a:lnSpc>
                <a:spcPct val="115000"/>
              </a:lnSpc>
              <a:spcBef>
                <a:spcPts val="1000"/>
              </a:spcBef>
              <a:spcAft>
                <a:spcPts val="0"/>
              </a:spcAft>
              <a:buNone/>
            </a:pPr>
            <a:r>
              <a:rPr lang="en-US" sz="1800"/>
              <a:t>Provides information about:</a:t>
            </a:r>
            <a:endParaRPr sz="1800"/>
          </a:p>
          <a:p>
            <a:pPr indent="-342900" lvl="0" marL="457200" rtl="0" algn="l">
              <a:lnSpc>
                <a:spcPct val="115000"/>
              </a:lnSpc>
              <a:spcBef>
                <a:spcPts val="1000"/>
              </a:spcBef>
              <a:spcAft>
                <a:spcPts val="0"/>
              </a:spcAft>
              <a:buSzPts val="1800"/>
              <a:buAutoNum type="arabicPeriod"/>
            </a:pPr>
            <a:r>
              <a:rPr lang="en-US" sz="1800"/>
              <a:t>Level of coupling.</a:t>
            </a:r>
            <a:endParaRPr sz="1800"/>
          </a:p>
          <a:p>
            <a:pPr indent="-342900" lvl="0" marL="457200" rtl="0" algn="l">
              <a:lnSpc>
                <a:spcPct val="115000"/>
              </a:lnSpc>
              <a:spcBef>
                <a:spcPts val="0"/>
              </a:spcBef>
              <a:spcAft>
                <a:spcPts val="0"/>
              </a:spcAft>
              <a:buSzPts val="1800"/>
              <a:buAutoNum type="arabicPeriod"/>
            </a:pPr>
            <a:r>
              <a:rPr lang="en-US" sz="1800"/>
              <a:t>Ease of understanding the code.</a:t>
            </a:r>
            <a:endParaRPr sz="1800"/>
          </a:p>
          <a:p>
            <a:pPr indent="-342900" lvl="0" marL="457200" rtl="0" algn="l">
              <a:lnSpc>
                <a:spcPct val="115000"/>
              </a:lnSpc>
              <a:spcBef>
                <a:spcPts val="0"/>
              </a:spcBef>
              <a:spcAft>
                <a:spcPts val="0"/>
              </a:spcAft>
              <a:buSzPts val="1800"/>
              <a:buAutoNum type="arabicPeriod"/>
            </a:pPr>
            <a:r>
              <a:rPr lang="en-US" sz="1800"/>
              <a:t>Ease of testing the code.</a:t>
            </a:r>
            <a:endParaRPr sz="1800"/>
          </a:p>
        </p:txBody>
      </p:sp>
      <p:sp>
        <p:nvSpPr>
          <p:cNvPr id="287" name="Google Shape;287;g82b2160c73_0_34"/>
          <p:cNvSpPr txBox="1"/>
          <p:nvPr>
            <p:ph idx="12" type="sldNum"/>
          </p:nvPr>
        </p:nvSpPr>
        <p:spPr>
          <a:xfrm>
            <a:off x="11491261" y="6477085"/>
            <a:ext cx="561600" cy="393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g82b2160c73_0_43"/>
          <p:cNvSpPr txBox="1"/>
          <p:nvPr>
            <p:ph type="title"/>
          </p:nvPr>
        </p:nvSpPr>
        <p:spPr>
          <a:xfrm>
            <a:off x="432000" y="14514"/>
            <a:ext cx="11340000" cy="79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Metric 4 measurement tool: Jacoco</a:t>
            </a:r>
            <a:endParaRPr/>
          </a:p>
        </p:txBody>
      </p:sp>
      <p:sp>
        <p:nvSpPr>
          <p:cNvPr id="294" name="Google Shape;294;g82b2160c73_0_43"/>
          <p:cNvSpPr txBox="1"/>
          <p:nvPr>
            <p:ph idx="1" type="body"/>
          </p:nvPr>
        </p:nvSpPr>
        <p:spPr>
          <a:xfrm>
            <a:off x="431998" y="1036490"/>
            <a:ext cx="11340000" cy="49998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Jacoco is used to get Cyclomatic Complexity results.</a:t>
            </a:r>
            <a:endParaRPr sz="1800"/>
          </a:p>
          <a:p>
            <a:pPr indent="0" lvl="0" marL="457200" rtl="0" algn="l">
              <a:spcBef>
                <a:spcPts val="1000"/>
              </a:spcBef>
              <a:spcAft>
                <a:spcPts val="0"/>
              </a:spcAft>
              <a:buNone/>
            </a:pPr>
            <a:r>
              <a:t/>
            </a:r>
            <a:endParaRPr sz="1800"/>
          </a:p>
          <a:p>
            <a:pPr indent="0" lvl="0" marL="0" rtl="0" algn="l">
              <a:spcBef>
                <a:spcPts val="1000"/>
              </a:spcBef>
              <a:spcAft>
                <a:spcPts val="0"/>
              </a:spcAft>
              <a:buNone/>
            </a:pPr>
            <a:r>
              <a:t/>
            </a:r>
            <a:endParaRPr sz="1800"/>
          </a:p>
        </p:txBody>
      </p:sp>
      <p:sp>
        <p:nvSpPr>
          <p:cNvPr id="295" name="Google Shape;295;g82b2160c73_0_43"/>
          <p:cNvSpPr txBox="1"/>
          <p:nvPr>
            <p:ph idx="12" type="sldNum"/>
          </p:nvPr>
        </p:nvSpPr>
        <p:spPr>
          <a:xfrm>
            <a:off x="11491261" y="6477085"/>
            <a:ext cx="561600" cy="393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96" name="Google Shape;296;g82b2160c73_0_43"/>
          <p:cNvPicPr preferRelativeResize="0"/>
          <p:nvPr/>
        </p:nvPicPr>
        <p:blipFill>
          <a:blip r:embed="rId3">
            <a:alphaModFix/>
          </a:blip>
          <a:stretch>
            <a:fillRect/>
          </a:stretch>
        </p:blipFill>
        <p:spPr>
          <a:xfrm>
            <a:off x="678075" y="1611175"/>
            <a:ext cx="11245575" cy="335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8"/>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PACKAGE INSTABILITY : METRIC 5</a:t>
            </a:r>
            <a:endParaRPr/>
          </a:p>
        </p:txBody>
      </p:sp>
      <p:sp>
        <p:nvSpPr>
          <p:cNvPr id="302" name="Google Shape;302;p8"/>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03" name="Google Shape;303;p8"/>
          <p:cNvSpPr/>
          <p:nvPr/>
        </p:nvSpPr>
        <p:spPr>
          <a:xfrm>
            <a:off x="162153" y="2613635"/>
            <a:ext cx="5833949"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Tool Used : JDepend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JDepend traverses Java class and source file directories and generates design quality metrics for each Java package. JDepend allows you to automatically measure the quality of a design in terms of its extensibility, reusability, and maintainability to effectively manage and control package dependencies.[2]</a:t>
            </a:r>
            <a:endParaRPr/>
          </a:p>
        </p:txBody>
      </p:sp>
      <p:pic>
        <p:nvPicPr>
          <p:cNvPr descr="shadow_1_m" id="304" name="Google Shape;304;p8"/>
          <p:cNvPicPr preferRelativeResize="0"/>
          <p:nvPr/>
        </p:nvPicPr>
        <p:blipFill rotWithShape="1">
          <a:blip r:embed="rId3">
            <a:alphaModFix/>
          </a:blip>
          <a:srcRect b="0" l="0" r="61411" t="0"/>
          <a:stretch/>
        </p:blipFill>
        <p:spPr>
          <a:xfrm>
            <a:off x="6110174" y="1011708"/>
            <a:ext cx="84535" cy="5260181"/>
          </a:xfrm>
          <a:prstGeom prst="rect">
            <a:avLst/>
          </a:prstGeom>
          <a:noFill/>
          <a:ln>
            <a:noFill/>
          </a:ln>
        </p:spPr>
      </p:pic>
      <p:sp>
        <p:nvSpPr>
          <p:cNvPr id="305" name="Google Shape;305;p8"/>
          <p:cNvSpPr/>
          <p:nvPr/>
        </p:nvSpPr>
        <p:spPr>
          <a:xfrm>
            <a:off x="-125506" y="1378233"/>
            <a:ext cx="642769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404040"/>
                </a:solidFill>
              </a:rPr>
              <a:t>Package </a:t>
            </a:r>
            <a:r>
              <a:rPr b="1" lang="en-US" sz="2400">
                <a:solidFill>
                  <a:srgbClr val="404040"/>
                </a:solidFill>
              </a:rPr>
              <a:t>Instability</a:t>
            </a:r>
            <a:r>
              <a:rPr b="1" lang="en-US" sz="2400">
                <a:solidFill>
                  <a:srgbClr val="404040"/>
                </a:solidFill>
                <a:latin typeface="Arial"/>
                <a:ea typeface="Arial"/>
                <a:cs typeface="Arial"/>
                <a:sym typeface="Arial"/>
              </a:rPr>
              <a:t> </a:t>
            </a:r>
            <a:endParaRPr/>
          </a:p>
          <a:p>
            <a:pPr indent="0" lvl="0" marL="0" marR="0" rtl="0" algn="ctr">
              <a:spcBef>
                <a:spcPts val="0"/>
              </a:spcBef>
              <a:spcAft>
                <a:spcPts val="0"/>
              </a:spcAft>
              <a:buNone/>
            </a:pPr>
            <a:r>
              <a:rPr b="1" lang="en-US" sz="2400">
                <a:solidFill>
                  <a:srgbClr val="404040"/>
                </a:solidFill>
                <a:latin typeface="Arial"/>
                <a:ea typeface="Arial"/>
                <a:cs typeface="Arial"/>
                <a:sym typeface="Arial"/>
              </a:rPr>
              <a:t>: Metric 5</a:t>
            </a:r>
            <a:endParaRPr/>
          </a:p>
        </p:txBody>
      </p:sp>
      <p:pic>
        <p:nvPicPr>
          <p:cNvPr id="306" name="Google Shape;306;p8"/>
          <p:cNvPicPr preferRelativeResize="0"/>
          <p:nvPr/>
        </p:nvPicPr>
        <p:blipFill>
          <a:blip r:embed="rId4">
            <a:alphaModFix/>
          </a:blip>
          <a:stretch>
            <a:fillRect/>
          </a:stretch>
        </p:blipFill>
        <p:spPr>
          <a:xfrm>
            <a:off x="6352638" y="1533513"/>
            <a:ext cx="5585011" cy="40676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9"/>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POST RELEASE DEFECT DENSITY: METRIC 6</a:t>
            </a:r>
            <a:endParaRPr/>
          </a:p>
        </p:txBody>
      </p:sp>
      <p:sp>
        <p:nvSpPr>
          <p:cNvPr id="313" name="Google Shape;313;p9"/>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hadow_1_m" id="314" name="Google Shape;314;p9"/>
          <p:cNvPicPr preferRelativeResize="0"/>
          <p:nvPr/>
        </p:nvPicPr>
        <p:blipFill rotWithShape="1">
          <a:blip r:embed="rId3">
            <a:alphaModFix/>
          </a:blip>
          <a:srcRect b="0" l="0" r="61411" t="0"/>
          <a:stretch/>
        </p:blipFill>
        <p:spPr>
          <a:xfrm>
            <a:off x="6110174" y="1011708"/>
            <a:ext cx="84535" cy="5260181"/>
          </a:xfrm>
          <a:prstGeom prst="rect">
            <a:avLst/>
          </a:prstGeom>
          <a:noFill/>
          <a:ln>
            <a:noFill/>
          </a:ln>
        </p:spPr>
      </p:pic>
      <p:sp>
        <p:nvSpPr>
          <p:cNvPr id="315" name="Google Shape;315;p9"/>
          <p:cNvSpPr/>
          <p:nvPr/>
        </p:nvSpPr>
        <p:spPr>
          <a:xfrm>
            <a:off x="4123872" y="1046910"/>
            <a:ext cx="40571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404040"/>
                </a:solidFill>
                <a:latin typeface="Arial"/>
                <a:ea typeface="Arial"/>
                <a:cs typeface="Arial"/>
                <a:sym typeface="Arial"/>
              </a:rPr>
              <a:t>Defect Density: Metric 6</a:t>
            </a:r>
            <a:endParaRPr/>
          </a:p>
        </p:txBody>
      </p:sp>
      <p:sp>
        <p:nvSpPr>
          <p:cNvPr id="316" name="Google Shape;316;p9"/>
          <p:cNvSpPr/>
          <p:nvPr/>
        </p:nvSpPr>
        <p:spPr>
          <a:xfrm>
            <a:off x="318491" y="1895508"/>
            <a:ext cx="5833949"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Post Release Defect Density = Defect count(No of bugs)/size of the release(KLOC)</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How did we calculate it?</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342900" lvl="0" marL="342900" marR="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Calculating No of  Bugs from Issue Tracker(JIRA in our case) via query.</a:t>
            </a:r>
            <a:endParaRPr/>
          </a:p>
          <a:p>
            <a:pPr indent="-342900" lvl="0" marL="342900" marR="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Dividing it by LOC(only java line of code is taken)</a:t>
            </a:r>
            <a:endParaRPr/>
          </a:p>
        </p:txBody>
      </p:sp>
      <p:sp>
        <p:nvSpPr>
          <p:cNvPr id="317" name="Google Shape;317;p9"/>
          <p:cNvSpPr/>
          <p:nvPr/>
        </p:nvSpPr>
        <p:spPr>
          <a:xfrm>
            <a:off x="6358051" y="1895508"/>
            <a:ext cx="5833949"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How did we calculate LOC?</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We found very accurate and handy tool to calculate rather than directly calculating LOC from every file that resides in source folder. Some of the file may not be actually related to program, such as author list and pull request template.</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That’s why we chose CLOC[3]: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11"/>
          <p:cNvSpPr txBox="1"/>
          <p:nvPr>
            <p:ph type="title"/>
          </p:nvPr>
        </p:nvSpPr>
        <p:spPr>
          <a:xfrm>
            <a:off x="733423" y="1460100"/>
            <a:ext cx="3695699" cy="40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Century Gothic"/>
              <a:buNone/>
            </a:pPr>
            <a:r>
              <a:rPr lang="en-US">
                <a:solidFill>
                  <a:schemeClr val="lt1"/>
                </a:solidFill>
              </a:rPr>
              <a:t>CORRELATION</a:t>
            </a:r>
            <a:br>
              <a:rPr lang="en-US">
                <a:solidFill>
                  <a:schemeClr val="lt1"/>
                </a:solidFill>
              </a:rPr>
            </a:br>
            <a:r>
              <a:rPr lang="en-US">
                <a:solidFill>
                  <a:schemeClr val="lt1"/>
                </a:solidFill>
              </a:rPr>
              <a:t>BETWEEN </a:t>
            </a:r>
            <a:br>
              <a:rPr lang="en-US">
                <a:solidFill>
                  <a:schemeClr val="lt1"/>
                </a:solidFill>
              </a:rPr>
            </a:br>
            <a:r>
              <a:rPr lang="en-US">
                <a:solidFill>
                  <a:schemeClr val="lt1"/>
                </a:solidFill>
              </a:rPr>
              <a:t>METRIC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12"/>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CORRELATION BETWEEN CODE COVERAGE AND MUTATION SCORE</a:t>
            </a:r>
            <a:endParaRPr/>
          </a:p>
        </p:txBody>
      </p:sp>
      <p:sp>
        <p:nvSpPr>
          <p:cNvPr id="329" name="Google Shape;329;p12"/>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0" name="Google Shape;330;p12"/>
          <p:cNvSpPr/>
          <p:nvPr/>
        </p:nvSpPr>
        <p:spPr>
          <a:xfrm>
            <a:off x="642937" y="4968810"/>
            <a:ext cx="10925175"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entury Gothic"/>
                <a:ea typeface="Century Gothic"/>
                <a:cs typeface="Century Gothic"/>
                <a:sym typeface="Century Gothic"/>
              </a:rPr>
              <a:t>Correlation between Statement Coverage and Mutation Score</a:t>
            </a:r>
            <a:endParaRPr/>
          </a:p>
          <a:p>
            <a:pPr indent="0" lvl="0" marL="0" marR="0" rtl="0" algn="ctr">
              <a:spcBef>
                <a:spcPts val="0"/>
              </a:spcBef>
              <a:spcAft>
                <a:spcPts val="0"/>
              </a:spcAft>
              <a:buNone/>
            </a:pPr>
            <a:r>
              <a:rPr b="1" lang="en-US" sz="1600">
                <a:solidFill>
                  <a:schemeClr val="dk1"/>
                </a:solidFill>
              </a:rPr>
              <a:t>Pearson</a:t>
            </a:r>
            <a:r>
              <a:rPr b="1" lang="en-US">
                <a:solidFill>
                  <a:schemeClr val="dk1"/>
                </a:solidFill>
              </a:rPr>
              <a:t> = </a:t>
            </a:r>
            <a:r>
              <a:rPr lang="en-US" sz="1800"/>
              <a:t>0.822101141237296</a:t>
            </a:r>
            <a:endParaRPr sz="1800"/>
          </a:p>
          <a:p>
            <a:pPr indent="0" lvl="0" marL="0" marR="0" rtl="0" algn="ctr">
              <a:spcBef>
                <a:spcPts val="0"/>
              </a:spcBef>
              <a:spcAft>
                <a:spcPts val="0"/>
              </a:spcAft>
              <a:buNone/>
            </a:pPr>
            <a:r>
              <a:rPr b="1" lang="en-US" sz="1600">
                <a:solidFill>
                  <a:schemeClr val="dk1"/>
                </a:solidFill>
                <a:latin typeface="Century Gothic"/>
                <a:ea typeface="Century Gothic"/>
                <a:cs typeface="Century Gothic"/>
                <a:sym typeface="Century Gothic"/>
              </a:rPr>
              <a:t>Correlation between Branch Coverage and Mutation Score</a:t>
            </a:r>
            <a:endParaRPr/>
          </a:p>
          <a:p>
            <a:pPr indent="0" lvl="0" marL="0" marR="0" rtl="0" algn="ctr">
              <a:spcBef>
                <a:spcPts val="0"/>
              </a:spcBef>
              <a:spcAft>
                <a:spcPts val="0"/>
              </a:spcAft>
              <a:buNone/>
            </a:pPr>
            <a:r>
              <a:rPr b="1" lang="en-US" sz="1600">
                <a:solidFill>
                  <a:schemeClr val="dk1"/>
                </a:solidFill>
              </a:rPr>
              <a:t>Pearson</a:t>
            </a:r>
            <a:r>
              <a:rPr b="1" lang="en-US" sz="1600">
                <a:solidFill>
                  <a:schemeClr val="dk1"/>
                </a:solidFill>
                <a:latin typeface="Century Gothic"/>
                <a:ea typeface="Century Gothic"/>
                <a:cs typeface="Century Gothic"/>
                <a:sym typeface="Century Gothic"/>
              </a:rPr>
              <a:t> =</a:t>
            </a:r>
            <a:r>
              <a:rPr lang="en-US" sz="1800"/>
              <a:t>0.753624103674882</a:t>
            </a:r>
            <a:endParaRPr b="1" sz="1800">
              <a:solidFill>
                <a:schemeClr val="dk1"/>
              </a:solidFill>
              <a:latin typeface="Century Gothic"/>
              <a:ea typeface="Century Gothic"/>
              <a:cs typeface="Century Gothic"/>
              <a:sym typeface="Century Gothic"/>
            </a:endParaRPr>
          </a:p>
        </p:txBody>
      </p:sp>
      <p:pic>
        <p:nvPicPr>
          <p:cNvPr descr="shadow_1_m" id="331" name="Google Shape;331;p12"/>
          <p:cNvPicPr preferRelativeResize="0"/>
          <p:nvPr/>
        </p:nvPicPr>
        <p:blipFill rotWithShape="1">
          <a:blip r:embed="rId3">
            <a:alphaModFix/>
          </a:blip>
          <a:srcRect b="0" l="0" r="61411" t="0"/>
          <a:stretch/>
        </p:blipFill>
        <p:spPr>
          <a:xfrm>
            <a:off x="6110186" y="1011708"/>
            <a:ext cx="63637" cy="3960000"/>
          </a:xfrm>
          <a:prstGeom prst="rect">
            <a:avLst/>
          </a:prstGeom>
          <a:noFill/>
          <a:ln>
            <a:noFill/>
          </a:ln>
        </p:spPr>
      </p:pic>
      <p:pic>
        <p:nvPicPr>
          <p:cNvPr id="332" name="Google Shape;332;p12"/>
          <p:cNvPicPr preferRelativeResize="0"/>
          <p:nvPr/>
        </p:nvPicPr>
        <p:blipFill>
          <a:blip r:embed="rId4">
            <a:alphaModFix/>
          </a:blip>
          <a:stretch>
            <a:fillRect/>
          </a:stretch>
        </p:blipFill>
        <p:spPr>
          <a:xfrm>
            <a:off x="309950" y="1114213"/>
            <a:ext cx="5286199" cy="3857497"/>
          </a:xfrm>
          <a:prstGeom prst="rect">
            <a:avLst/>
          </a:prstGeom>
          <a:noFill/>
          <a:ln>
            <a:noFill/>
          </a:ln>
        </p:spPr>
      </p:pic>
      <p:pic>
        <p:nvPicPr>
          <p:cNvPr id="333" name="Google Shape;333;p12"/>
          <p:cNvPicPr preferRelativeResize="0"/>
          <p:nvPr/>
        </p:nvPicPr>
        <p:blipFill>
          <a:blip r:embed="rId5">
            <a:alphaModFix/>
          </a:blip>
          <a:stretch>
            <a:fillRect/>
          </a:stretch>
        </p:blipFill>
        <p:spPr>
          <a:xfrm>
            <a:off x="6326223" y="1062951"/>
            <a:ext cx="5286199" cy="38574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13"/>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CORRELATION BETWEEN CODE COVERAGE AND MCCABE COMPLEXITY</a:t>
            </a:r>
            <a:endParaRPr/>
          </a:p>
        </p:txBody>
      </p:sp>
      <p:sp>
        <p:nvSpPr>
          <p:cNvPr id="340" name="Google Shape;340;p13"/>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hadow_1_m" id="341" name="Google Shape;341;p13"/>
          <p:cNvPicPr preferRelativeResize="0"/>
          <p:nvPr/>
        </p:nvPicPr>
        <p:blipFill rotWithShape="1">
          <a:blip r:embed="rId3">
            <a:alphaModFix/>
          </a:blip>
          <a:srcRect b="0" l="0" r="61411" t="0"/>
          <a:stretch/>
        </p:blipFill>
        <p:spPr>
          <a:xfrm>
            <a:off x="6110186" y="1011708"/>
            <a:ext cx="63637" cy="3960000"/>
          </a:xfrm>
          <a:prstGeom prst="rect">
            <a:avLst/>
          </a:prstGeom>
          <a:noFill/>
          <a:ln>
            <a:noFill/>
          </a:ln>
        </p:spPr>
      </p:pic>
      <p:sp>
        <p:nvSpPr>
          <p:cNvPr id="342" name="Google Shape;342;p13"/>
          <p:cNvSpPr/>
          <p:nvPr/>
        </p:nvSpPr>
        <p:spPr>
          <a:xfrm>
            <a:off x="642937" y="4968810"/>
            <a:ext cx="10925175" cy="830997"/>
          </a:xfrm>
          <a:prstGeom prst="rect">
            <a:avLst/>
          </a:prstGeom>
          <a:noFill/>
          <a:ln>
            <a:noFill/>
          </a:ln>
        </p:spPr>
        <p:txBody>
          <a:bodyPr anchorCtr="0" anchor="t" bIns="45700" lIns="91425" spcFirstLastPara="1" rIns="91425" wrap="square" tIns="45700">
            <a:spAutoFit/>
          </a:bodyPr>
          <a:lstStyle/>
          <a:p>
            <a:pPr indent="-228600" lvl="0" marL="228600" marR="0" rtl="0" algn="ctr">
              <a:spcBef>
                <a:spcPts val="0"/>
              </a:spcBef>
              <a:spcAft>
                <a:spcPts val="0"/>
              </a:spcAft>
              <a:buClr>
                <a:schemeClr val="dk1"/>
              </a:buClr>
              <a:buSzPts val="1200"/>
              <a:buFont typeface="Arial"/>
              <a:buChar char="•"/>
            </a:pPr>
            <a:r>
              <a:rPr b="1" lang="en-US" sz="1200">
                <a:solidFill>
                  <a:schemeClr val="dk1"/>
                </a:solidFill>
                <a:latin typeface="Century Gothic"/>
                <a:ea typeface="Century Gothic"/>
                <a:cs typeface="Century Gothic"/>
                <a:sym typeface="Century Gothic"/>
              </a:rPr>
              <a:t>Correlation between Statement Coverage and McCabe Complexity</a:t>
            </a:r>
            <a:endParaRPr/>
          </a:p>
          <a:p>
            <a:pPr indent="-171450" lvl="0" marL="171450" marR="0" rtl="0" algn="ctr">
              <a:spcBef>
                <a:spcPts val="0"/>
              </a:spcBef>
              <a:spcAft>
                <a:spcPts val="0"/>
              </a:spcAft>
              <a:buClr>
                <a:schemeClr val="dk1"/>
              </a:buClr>
              <a:buSzPts val="1200"/>
              <a:buFont typeface="Arial"/>
              <a:buChar char="•"/>
            </a:pPr>
            <a:r>
              <a:rPr b="1" lang="en-US" sz="1600">
                <a:solidFill>
                  <a:schemeClr val="dk1"/>
                </a:solidFill>
              </a:rPr>
              <a:t>Pearson</a:t>
            </a:r>
            <a:r>
              <a:rPr lang="en-US" sz="1200">
                <a:solidFill>
                  <a:schemeClr val="dk1"/>
                </a:solidFill>
                <a:latin typeface="Century Gothic"/>
                <a:ea typeface="Century Gothic"/>
                <a:cs typeface="Century Gothic"/>
                <a:sym typeface="Century Gothic"/>
              </a:rPr>
              <a:t> =</a:t>
            </a:r>
            <a:r>
              <a:rPr lang="en-US">
                <a:solidFill>
                  <a:schemeClr val="dk1"/>
                </a:solidFill>
                <a:latin typeface="Century Gothic"/>
                <a:ea typeface="Century Gothic"/>
                <a:cs typeface="Century Gothic"/>
                <a:sym typeface="Century Gothic"/>
              </a:rPr>
              <a:t> -0.080450354386607</a:t>
            </a:r>
            <a:endParaRPr>
              <a:solidFill>
                <a:schemeClr val="dk1"/>
              </a:solidFill>
              <a:latin typeface="Century Gothic"/>
              <a:ea typeface="Century Gothic"/>
              <a:cs typeface="Century Gothic"/>
              <a:sym typeface="Century Gothic"/>
            </a:endParaRPr>
          </a:p>
          <a:p>
            <a:pPr indent="-171450" lvl="0" marL="171450" marR="0" rtl="0" algn="ctr">
              <a:spcBef>
                <a:spcPts val="0"/>
              </a:spcBef>
              <a:spcAft>
                <a:spcPts val="0"/>
              </a:spcAft>
              <a:buClr>
                <a:schemeClr val="dk1"/>
              </a:buClr>
              <a:buSzPts val="1200"/>
              <a:buFont typeface="Arial"/>
              <a:buChar char="•"/>
            </a:pPr>
            <a:r>
              <a:rPr b="1" lang="en-US" sz="1200">
                <a:solidFill>
                  <a:schemeClr val="dk1"/>
                </a:solidFill>
                <a:latin typeface="Century Gothic"/>
                <a:ea typeface="Century Gothic"/>
                <a:cs typeface="Century Gothic"/>
                <a:sym typeface="Century Gothic"/>
              </a:rPr>
              <a:t>Correlation between Branch Coverage and McCabe Complexity</a:t>
            </a:r>
            <a:endParaRPr/>
          </a:p>
          <a:p>
            <a:pPr indent="-171450" lvl="0" marL="171450" marR="0" rtl="0" algn="ctr">
              <a:spcBef>
                <a:spcPts val="0"/>
              </a:spcBef>
              <a:spcAft>
                <a:spcPts val="0"/>
              </a:spcAft>
              <a:buClr>
                <a:schemeClr val="dk1"/>
              </a:buClr>
              <a:buSzPts val="1200"/>
              <a:buFont typeface="Arial"/>
              <a:buChar char="•"/>
            </a:pPr>
            <a:r>
              <a:rPr b="1" lang="en-US" sz="1600">
                <a:solidFill>
                  <a:schemeClr val="dk1"/>
                </a:solidFill>
              </a:rPr>
              <a:t>Pearson</a:t>
            </a:r>
            <a:r>
              <a:rPr lang="en-US" sz="1200">
                <a:solidFill>
                  <a:schemeClr val="dk1"/>
                </a:solidFill>
                <a:latin typeface="Century Gothic"/>
                <a:ea typeface="Century Gothic"/>
                <a:cs typeface="Century Gothic"/>
                <a:sym typeface="Century Gothic"/>
              </a:rPr>
              <a:t> = </a:t>
            </a:r>
            <a:r>
              <a:rPr lang="en-US">
                <a:solidFill>
                  <a:schemeClr val="dk1"/>
                </a:solidFill>
                <a:latin typeface="Century Gothic"/>
                <a:ea typeface="Century Gothic"/>
                <a:cs typeface="Century Gothic"/>
                <a:sym typeface="Century Gothic"/>
              </a:rPr>
              <a:t>-0.264964262554222</a:t>
            </a:r>
            <a:endParaRPr>
              <a:solidFill>
                <a:schemeClr val="dk1"/>
              </a:solidFill>
              <a:latin typeface="Century Gothic"/>
              <a:ea typeface="Century Gothic"/>
              <a:cs typeface="Century Gothic"/>
              <a:sym typeface="Century Gothic"/>
            </a:endParaRPr>
          </a:p>
        </p:txBody>
      </p:sp>
      <p:pic>
        <p:nvPicPr>
          <p:cNvPr id="343" name="Google Shape;343;p13"/>
          <p:cNvPicPr preferRelativeResize="0"/>
          <p:nvPr/>
        </p:nvPicPr>
        <p:blipFill>
          <a:blip r:embed="rId4">
            <a:alphaModFix/>
          </a:blip>
          <a:stretch>
            <a:fillRect/>
          </a:stretch>
        </p:blipFill>
        <p:spPr>
          <a:xfrm>
            <a:off x="189475" y="1299750"/>
            <a:ext cx="5617687" cy="3157025"/>
          </a:xfrm>
          <a:prstGeom prst="rect">
            <a:avLst/>
          </a:prstGeom>
          <a:noFill/>
          <a:ln>
            <a:noFill/>
          </a:ln>
        </p:spPr>
      </p:pic>
      <p:pic>
        <p:nvPicPr>
          <p:cNvPr id="344" name="Google Shape;344;p13"/>
          <p:cNvPicPr preferRelativeResize="0"/>
          <p:nvPr/>
        </p:nvPicPr>
        <p:blipFill rotWithShape="1">
          <a:blip r:embed="rId5">
            <a:alphaModFix/>
          </a:blip>
          <a:srcRect b="2370" l="0" r="0" t="-2370"/>
          <a:stretch/>
        </p:blipFill>
        <p:spPr>
          <a:xfrm>
            <a:off x="6339348" y="1245963"/>
            <a:ext cx="5713376" cy="32108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14"/>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CORRELATION BETWEEN CODE COVERAGE AND DEFECT DENSITY</a:t>
            </a:r>
            <a:endParaRPr/>
          </a:p>
        </p:txBody>
      </p:sp>
      <p:sp>
        <p:nvSpPr>
          <p:cNvPr id="351" name="Google Shape;351;p14"/>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hadow_1_m" id="352" name="Google Shape;352;p14"/>
          <p:cNvPicPr preferRelativeResize="0"/>
          <p:nvPr/>
        </p:nvPicPr>
        <p:blipFill rotWithShape="1">
          <a:blip r:embed="rId3">
            <a:alphaModFix/>
          </a:blip>
          <a:srcRect b="0" l="0" r="61411" t="0"/>
          <a:stretch/>
        </p:blipFill>
        <p:spPr>
          <a:xfrm>
            <a:off x="6110186" y="1011708"/>
            <a:ext cx="63637" cy="3960000"/>
          </a:xfrm>
          <a:prstGeom prst="rect">
            <a:avLst/>
          </a:prstGeom>
          <a:noFill/>
          <a:ln>
            <a:noFill/>
          </a:ln>
        </p:spPr>
      </p:pic>
      <p:sp>
        <p:nvSpPr>
          <p:cNvPr id="353" name="Google Shape;353;p14"/>
          <p:cNvSpPr/>
          <p:nvPr/>
        </p:nvSpPr>
        <p:spPr>
          <a:xfrm>
            <a:off x="6998450" y="1095106"/>
            <a:ext cx="4931100" cy="70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Century Gothic"/>
                <a:ea typeface="Century Gothic"/>
                <a:cs typeface="Century Gothic"/>
                <a:sym typeface="Century Gothic"/>
              </a:rPr>
              <a:t>Correlation between Branch Coverage and Defect Density</a:t>
            </a:r>
            <a:endParaRPr sz="1100"/>
          </a:p>
          <a:p>
            <a:pPr indent="0" lvl="0" marL="0" marR="0" rtl="0" algn="ctr">
              <a:spcBef>
                <a:spcPts val="0"/>
              </a:spcBef>
              <a:spcAft>
                <a:spcPts val="0"/>
              </a:spcAft>
              <a:buNone/>
            </a:pPr>
            <a:r>
              <a:rPr b="1" lang="en-US" sz="1100">
                <a:solidFill>
                  <a:schemeClr val="dk1"/>
                </a:solidFill>
              </a:rPr>
              <a:t>Pearson</a:t>
            </a:r>
            <a:r>
              <a:rPr lang="en-US" sz="1100">
                <a:solidFill>
                  <a:schemeClr val="dk1"/>
                </a:solidFill>
                <a:latin typeface="Century Gothic"/>
                <a:ea typeface="Century Gothic"/>
                <a:cs typeface="Century Gothic"/>
                <a:sym typeface="Century Gothic"/>
              </a:rPr>
              <a:t> = </a:t>
            </a:r>
            <a:r>
              <a:rPr lang="en-US" sz="1100">
                <a:solidFill>
                  <a:schemeClr val="dk1"/>
                </a:solidFill>
                <a:latin typeface="Century Gothic"/>
                <a:ea typeface="Century Gothic"/>
                <a:cs typeface="Century Gothic"/>
                <a:sym typeface="Century Gothic"/>
              </a:rPr>
              <a:t>-0.819525324677979</a:t>
            </a:r>
            <a:endParaRPr sz="1100">
              <a:solidFill>
                <a:schemeClr val="dk1"/>
              </a:solidFill>
              <a:latin typeface="Century Gothic"/>
              <a:ea typeface="Century Gothic"/>
              <a:cs typeface="Century Gothic"/>
              <a:sym typeface="Century Gothic"/>
            </a:endParaRPr>
          </a:p>
          <a:p>
            <a:pPr indent="0" lvl="0" marL="0" marR="0" rtl="0" algn="ctr">
              <a:spcBef>
                <a:spcPts val="0"/>
              </a:spcBef>
              <a:spcAft>
                <a:spcPts val="0"/>
              </a:spcAft>
              <a:buNone/>
            </a:pPr>
            <a:r>
              <a:rPr b="1" lang="en-US" sz="1100">
                <a:solidFill>
                  <a:schemeClr val="dk1"/>
                </a:solidFill>
                <a:latin typeface="Century Gothic"/>
                <a:ea typeface="Century Gothic"/>
                <a:cs typeface="Century Gothic"/>
                <a:sym typeface="Century Gothic"/>
              </a:rPr>
              <a:t>Spearman</a:t>
            </a:r>
            <a:r>
              <a:rPr lang="en-US" sz="1100">
                <a:solidFill>
                  <a:schemeClr val="dk1"/>
                </a:solidFill>
                <a:latin typeface="Century Gothic"/>
                <a:ea typeface="Century Gothic"/>
                <a:cs typeface="Century Gothic"/>
                <a:sym typeface="Century Gothic"/>
              </a:rPr>
              <a:t>=</a:t>
            </a:r>
            <a:r>
              <a:rPr lang="en-US" sz="1000">
                <a:latin typeface="Century Gothic"/>
                <a:ea typeface="Century Gothic"/>
                <a:cs typeface="Century Gothic"/>
                <a:sym typeface="Century Gothic"/>
              </a:rPr>
              <a:t>-0.481812055829716</a:t>
            </a:r>
            <a:endParaRPr sz="1000">
              <a:latin typeface="Century Gothic"/>
              <a:ea typeface="Century Gothic"/>
              <a:cs typeface="Century Gothic"/>
              <a:sym typeface="Century Gothic"/>
            </a:endParaRPr>
          </a:p>
          <a:p>
            <a:pPr indent="0" lvl="0" marL="0" marR="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marR="0" rtl="0" algn="ctr">
              <a:spcBef>
                <a:spcPts val="0"/>
              </a:spcBef>
              <a:spcAft>
                <a:spcPts val="0"/>
              </a:spcAft>
              <a:buNone/>
            </a:pPr>
            <a:r>
              <a:t/>
            </a:r>
            <a:endParaRPr sz="1600">
              <a:solidFill>
                <a:schemeClr val="dk1"/>
              </a:solidFill>
              <a:latin typeface="Century Gothic"/>
              <a:ea typeface="Century Gothic"/>
              <a:cs typeface="Century Gothic"/>
              <a:sym typeface="Century Gothic"/>
            </a:endParaRPr>
          </a:p>
        </p:txBody>
      </p:sp>
      <p:pic>
        <p:nvPicPr>
          <p:cNvPr id="354" name="Google Shape;354;p14"/>
          <p:cNvPicPr preferRelativeResize="0"/>
          <p:nvPr/>
        </p:nvPicPr>
        <p:blipFill>
          <a:blip r:embed="rId4">
            <a:alphaModFix/>
          </a:blip>
          <a:stretch>
            <a:fillRect/>
          </a:stretch>
        </p:blipFill>
        <p:spPr>
          <a:xfrm>
            <a:off x="4216050" y="4744100"/>
            <a:ext cx="3676650" cy="1495425"/>
          </a:xfrm>
          <a:prstGeom prst="rect">
            <a:avLst/>
          </a:prstGeom>
          <a:noFill/>
          <a:ln>
            <a:noFill/>
          </a:ln>
        </p:spPr>
      </p:pic>
      <p:sp>
        <p:nvSpPr>
          <p:cNvPr id="355" name="Google Shape;355;p14"/>
          <p:cNvSpPr txBox="1"/>
          <p:nvPr/>
        </p:nvSpPr>
        <p:spPr>
          <a:xfrm>
            <a:off x="750000" y="1011700"/>
            <a:ext cx="49311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Century Gothic"/>
                <a:ea typeface="Century Gothic"/>
                <a:cs typeface="Century Gothic"/>
                <a:sym typeface="Century Gothic"/>
              </a:rPr>
              <a:t>Correlation between Statement Coverage and Defect Density</a:t>
            </a:r>
            <a:endParaRPr sz="1100"/>
          </a:p>
          <a:p>
            <a:pPr indent="0" lvl="0" marL="0" rtl="0" algn="ctr">
              <a:spcBef>
                <a:spcPts val="0"/>
              </a:spcBef>
              <a:spcAft>
                <a:spcPts val="0"/>
              </a:spcAft>
              <a:buNone/>
            </a:pPr>
            <a:r>
              <a:rPr b="1" lang="en-US" sz="1100">
                <a:solidFill>
                  <a:schemeClr val="dk1"/>
                </a:solidFill>
              </a:rPr>
              <a:t>Pearson</a:t>
            </a:r>
            <a:r>
              <a:rPr lang="en-US" sz="1100">
                <a:solidFill>
                  <a:schemeClr val="dk1"/>
                </a:solidFill>
                <a:latin typeface="Century Gothic"/>
                <a:ea typeface="Century Gothic"/>
                <a:cs typeface="Century Gothic"/>
                <a:sym typeface="Century Gothic"/>
              </a:rPr>
              <a:t> = 0.6000434903449</a:t>
            </a:r>
            <a:endParaRPr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b="1" lang="en-US" sz="1100">
                <a:solidFill>
                  <a:schemeClr val="dk1"/>
                </a:solidFill>
                <a:latin typeface="Century Gothic"/>
                <a:ea typeface="Century Gothic"/>
                <a:cs typeface="Century Gothic"/>
                <a:sym typeface="Century Gothic"/>
              </a:rPr>
              <a:t>Spearman</a:t>
            </a:r>
            <a:r>
              <a:rPr lang="en-US" sz="1100">
                <a:solidFill>
                  <a:schemeClr val="dk1"/>
                </a:solidFill>
                <a:latin typeface="Century Gothic"/>
                <a:ea typeface="Century Gothic"/>
                <a:cs typeface="Century Gothic"/>
                <a:sym typeface="Century Gothic"/>
              </a:rPr>
              <a:t>=</a:t>
            </a:r>
            <a:r>
              <a:rPr lang="en-US" sz="1000">
                <a:latin typeface="Century Gothic"/>
                <a:ea typeface="Century Gothic"/>
                <a:cs typeface="Century Gothic"/>
                <a:sym typeface="Century Gothic"/>
              </a:rPr>
              <a:t> 0.5</a:t>
            </a:r>
            <a:endParaRPr sz="1100">
              <a:solidFill>
                <a:schemeClr val="dk1"/>
              </a:solidFill>
              <a:latin typeface="Century Gothic"/>
              <a:ea typeface="Century Gothic"/>
              <a:cs typeface="Century Gothic"/>
              <a:sym typeface="Century Gothic"/>
            </a:endParaRPr>
          </a:p>
        </p:txBody>
      </p:sp>
      <p:pic>
        <p:nvPicPr>
          <p:cNvPr id="356" name="Google Shape;356;p14"/>
          <p:cNvPicPr preferRelativeResize="0"/>
          <p:nvPr/>
        </p:nvPicPr>
        <p:blipFill>
          <a:blip r:embed="rId5">
            <a:alphaModFix/>
          </a:blip>
          <a:stretch>
            <a:fillRect/>
          </a:stretch>
        </p:blipFill>
        <p:spPr>
          <a:xfrm>
            <a:off x="550900" y="1803100"/>
            <a:ext cx="4962068" cy="2788600"/>
          </a:xfrm>
          <a:prstGeom prst="rect">
            <a:avLst/>
          </a:prstGeom>
          <a:noFill/>
          <a:ln>
            <a:noFill/>
          </a:ln>
        </p:spPr>
      </p:pic>
      <p:pic>
        <p:nvPicPr>
          <p:cNvPr id="357" name="Google Shape;357;p14"/>
          <p:cNvPicPr preferRelativeResize="0"/>
          <p:nvPr/>
        </p:nvPicPr>
        <p:blipFill>
          <a:blip r:embed="rId6">
            <a:alphaModFix/>
          </a:blip>
          <a:stretch>
            <a:fillRect/>
          </a:stretch>
        </p:blipFill>
        <p:spPr>
          <a:xfrm>
            <a:off x="6872973" y="1950406"/>
            <a:ext cx="4699950" cy="2641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2"/>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CONTENTS</a:t>
            </a:r>
            <a:endParaRPr/>
          </a:p>
        </p:txBody>
      </p:sp>
      <p:sp>
        <p:nvSpPr>
          <p:cNvPr id="92" name="Google Shape;92;p2"/>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93" name="Google Shape;93;p2"/>
          <p:cNvGraphicFramePr/>
          <p:nvPr/>
        </p:nvGraphicFramePr>
        <p:xfrm>
          <a:off x="429441" y="1109872"/>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lang="en-US" sz="1500">
                          <a:solidFill>
                            <a:schemeClr val="dk1"/>
                          </a:solidFill>
                        </a:rPr>
                        <a:t>SELECTED PROJECTS</a:t>
                      </a:r>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3</a:t>
                      </a:r>
                      <a:endParaRPr/>
                    </a:p>
                  </a:txBody>
                  <a:tcPr marT="38100" marB="38100" marR="76200" marL="76200" anchor="ctr">
                    <a:solidFill>
                      <a:srgbClr val="6A8BAD"/>
                    </a:solidFill>
                  </a:tcPr>
                </a:tc>
              </a:tr>
            </a:tbl>
          </a:graphicData>
        </a:graphic>
      </p:graphicFrame>
      <p:graphicFrame>
        <p:nvGraphicFramePr>
          <p:cNvPr id="94" name="Google Shape;94;p2"/>
          <p:cNvGraphicFramePr/>
          <p:nvPr/>
        </p:nvGraphicFramePr>
        <p:xfrm>
          <a:off x="429441" y="1608903"/>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lang="en-US" sz="1500">
                          <a:solidFill>
                            <a:schemeClr val="dk1"/>
                          </a:solidFill>
                        </a:rPr>
                        <a:t>DIFFICULTIES FACED</a:t>
                      </a:r>
                      <a:endParaRPr b="1" sz="1500">
                        <a:solidFill>
                          <a:schemeClr val="dk1"/>
                        </a:solidFill>
                        <a:latin typeface="Century Gothic"/>
                        <a:ea typeface="Century Gothic"/>
                        <a:cs typeface="Century Gothic"/>
                        <a:sym typeface="Century Gothic"/>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4</a:t>
                      </a:r>
                      <a:endParaRPr/>
                    </a:p>
                  </a:txBody>
                  <a:tcPr marT="38100" marB="38100" marR="76200" marL="76200" anchor="ctr">
                    <a:solidFill>
                      <a:srgbClr val="6A8BAD"/>
                    </a:solidFill>
                  </a:tcPr>
                </a:tc>
              </a:tr>
            </a:tbl>
          </a:graphicData>
        </a:graphic>
      </p:graphicFrame>
      <p:graphicFrame>
        <p:nvGraphicFramePr>
          <p:cNvPr id="95" name="Google Shape;95;p2"/>
          <p:cNvGraphicFramePr/>
          <p:nvPr/>
        </p:nvGraphicFramePr>
        <p:xfrm>
          <a:off x="429441" y="2107934"/>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lang="en-US" sz="1500">
                          <a:solidFill>
                            <a:schemeClr val="dk1"/>
                          </a:solidFill>
                        </a:rPr>
                        <a:t>METRICS CALCULATED</a:t>
                      </a:r>
                      <a:endParaRPr b="1" sz="1500">
                        <a:solidFill>
                          <a:schemeClr val="dk1"/>
                        </a:solidFill>
                        <a:latin typeface="Century Gothic"/>
                        <a:ea typeface="Century Gothic"/>
                        <a:cs typeface="Century Gothic"/>
                        <a:sym typeface="Century Gothic"/>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5</a:t>
                      </a:r>
                      <a:endParaRPr/>
                    </a:p>
                  </a:txBody>
                  <a:tcPr marT="38100" marB="38100" marR="76200" marL="76200" anchor="ctr">
                    <a:solidFill>
                      <a:srgbClr val="6A8BAD"/>
                    </a:solidFill>
                  </a:tcPr>
                </a:tc>
              </a:tr>
            </a:tbl>
          </a:graphicData>
        </a:graphic>
      </p:graphicFrame>
      <p:graphicFrame>
        <p:nvGraphicFramePr>
          <p:cNvPr id="96" name="Google Shape;96;p2"/>
          <p:cNvGraphicFramePr/>
          <p:nvPr/>
        </p:nvGraphicFramePr>
        <p:xfrm>
          <a:off x="429441" y="2606965"/>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lang="en-US" sz="1500">
                          <a:solidFill>
                            <a:schemeClr val="dk1"/>
                          </a:solidFill>
                        </a:rPr>
                        <a:t>STATEMENT COVERAGE : METRIC 1</a:t>
                      </a:r>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6</a:t>
                      </a:r>
                      <a:endParaRPr/>
                    </a:p>
                  </a:txBody>
                  <a:tcPr marT="38100" marB="38100" marR="76200" marL="76200" anchor="ctr">
                    <a:solidFill>
                      <a:srgbClr val="6A8BAD"/>
                    </a:solidFill>
                  </a:tcPr>
                </a:tc>
              </a:tr>
            </a:tbl>
          </a:graphicData>
        </a:graphic>
      </p:graphicFrame>
      <p:graphicFrame>
        <p:nvGraphicFramePr>
          <p:cNvPr id="97" name="Google Shape;97;p2"/>
          <p:cNvGraphicFramePr/>
          <p:nvPr/>
        </p:nvGraphicFramePr>
        <p:xfrm>
          <a:off x="429441" y="3105996"/>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lang="en-US" sz="1500">
                          <a:solidFill>
                            <a:schemeClr val="dk1"/>
                          </a:solidFill>
                        </a:rPr>
                        <a:t>MUTATION TESTING : METRIC 3</a:t>
                      </a:r>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7</a:t>
                      </a:r>
                      <a:endParaRPr/>
                    </a:p>
                  </a:txBody>
                  <a:tcPr marT="38100" marB="38100" marR="76200" marL="76200" anchor="ctr">
                    <a:solidFill>
                      <a:srgbClr val="6A8BAD"/>
                    </a:solidFill>
                  </a:tcPr>
                </a:tc>
              </a:tr>
            </a:tbl>
          </a:graphicData>
        </a:graphic>
      </p:graphicFrame>
      <p:graphicFrame>
        <p:nvGraphicFramePr>
          <p:cNvPr id="98" name="Google Shape;98;p2"/>
          <p:cNvGraphicFramePr/>
          <p:nvPr/>
        </p:nvGraphicFramePr>
        <p:xfrm>
          <a:off x="429441" y="3605027"/>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b="1" lang="en-US" sz="1500">
                          <a:solidFill>
                            <a:schemeClr val="dk1"/>
                          </a:solidFill>
                          <a:latin typeface="Century Gothic"/>
                          <a:ea typeface="Century Gothic"/>
                          <a:cs typeface="Century Gothic"/>
                          <a:sym typeface="Century Gothic"/>
                        </a:rPr>
                        <a:t>PACKAGE INSTABILITY: METRIC 5</a:t>
                      </a:r>
                      <a:endParaRPr b="1" sz="1500">
                        <a:solidFill>
                          <a:schemeClr val="dk1"/>
                        </a:solidFill>
                        <a:latin typeface="Century Gothic"/>
                        <a:ea typeface="Century Gothic"/>
                        <a:cs typeface="Century Gothic"/>
                        <a:sym typeface="Century Gothic"/>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8</a:t>
                      </a:r>
                      <a:endParaRPr/>
                    </a:p>
                  </a:txBody>
                  <a:tcPr marT="38100" marB="38100" marR="76200" marL="76200" anchor="ctr">
                    <a:solidFill>
                      <a:srgbClr val="6A8BAD"/>
                    </a:solidFill>
                  </a:tcPr>
                </a:tc>
              </a:tr>
            </a:tbl>
          </a:graphicData>
        </a:graphic>
      </p:graphicFrame>
      <p:graphicFrame>
        <p:nvGraphicFramePr>
          <p:cNvPr id="99" name="Google Shape;99;p2"/>
          <p:cNvGraphicFramePr/>
          <p:nvPr/>
        </p:nvGraphicFramePr>
        <p:xfrm>
          <a:off x="429441" y="4104058"/>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b="1" lang="en-US" sz="1500">
                          <a:solidFill>
                            <a:schemeClr val="dk1"/>
                          </a:solidFill>
                          <a:latin typeface="Century Gothic"/>
                          <a:ea typeface="Century Gothic"/>
                          <a:cs typeface="Century Gothic"/>
                          <a:sym typeface="Century Gothic"/>
                        </a:rPr>
                        <a:t>POST DEFECT DENSITY: METRIC 6</a:t>
                      </a:r>
                      <a:endParaRPr b="1" sz="1500">
                        <a:solidFill>
                          <a:schemeClr val="dk1"/>
                        </a:solidFill>
                        <a:latin typeface="Century Gothic"/>
                        <a:ea typeface="Century Gothic"/>
                        <a:cs typeface="Century Gothic"/>
                        <a:sym typeface="Century Gothic"/>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9</a:t>
                      </a:r>
                      <a:endParaRPr/>
                    </a:p>
                  </a:txBody>
                  <a:tcPr marT="38100" marB="38100" marR="76200" marL="76200" anchor="ctr">
                    <a:solidFill>
                      <a:srgbClr val="6A8BAD"/>
                    </a:solidFill>
                  </a:tcPr>
                </a:tc>
              </a:tr>
            </a:tbl>
          </a:graphicData>
        </a:graphic>
      </p:graphicFrame>
      <p:graphicFrame>
        <p:nvGraphicFramePr>
          <p:cNvPr id="100" name="Google Shape;100;p2"/>
          <p:cNvGraphicFramePr/>
          <p:nvPr/>
        </p:nvGraphicFramePr>
        <p:xfrm>
          <a:off x="429441" y="4603089"/>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b="1" lang="en-US" sz="1500">
                          <a:solidFill>
                            <a:schemeClr val="dk1"/>
                          </a:solidFill>
                          <a:latin typeface="Century Gothic"/>
                          <a:ea typeface="Century Gothic"/>
                          <a:cs typeface="Century Gothic"/>
                          <a:sym typeface="Century Gothic"/>
                        </a:rPr>
                        <a:t>RELATED WORK</a:t>
                      </a:r>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10</a:t>
                      </a:r>
                      <a:endParaRPr/>
                    </a:p>
                  </a:txBody>
                  <a:tcPr marT="38100" marB="38100" marR="76200" marL="76200" anchor="ctr">
                    <a:solidFill>
                      <a:srgbClr val="6A8BAD"/>
                    </a:solidFill>
                  </a:tcPr>
                </a:tc>
              </a:tr>
            </a:tbl>
          </a:graphicData>
        </a:graphic>
      </p:graphicFrame>
      <p:graphicFrame>
        <p:nvGraphicFramePr>
          <p:cNvPr id="101" name="Google Shape;101;p2"/>
          <p:cNvGraphicFramePr/>
          <p:nvPr/>
        </p:nvGraphicFramePr>
        <p:xfrm>
          <a:off x="429441" y="5102120"/>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b="1" lang="en-US" sz="1500">
                          <a:solidFill>
                            <a:schemeClr val="dk1"/>
                          </a:solidFill>
                          <a:latin typeface="Century Gothic"/>
                          <a:ea typeface="Century Gothic"/>
                          <a:cs typeface="Century Gothic"/>
                          <a:sym typeface="Century Gothic"/>
                        </a:rPr>
                        <a:t>CORRELATION BETWEEN METRIC</a:t>
                      </a:r>
                      <a:endParaRPr b="1" sz="1500">
                        <a:solidFill>
                          <a:schemeClr val="dk1"/>
                        </a:solidFill>
                        <a:latin typeface="Century Gothic"/>
                        <a:ea typeface="Century Gothic"/>
                        <a:cs typeface="Century Gothic"/>
                        <a:sym typeface="Century Gothic"/>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11</a:t>
                      </a:r>
                      <a:endParaRPr/>
                    </a:p>
                  </a:txBody>
                  <a:tcPr marT="38100" marB="38100" marR="76200" marL="76200" anchor="ctr">
                    <a:solidFill>
                      <a:srgbClr val="6A8BAD"/>
                    </a:solidFill>
                  </a:tcPr>
                </a:tc>
              </a:tr>
            </a:tbl>
          </a:graphicData>
        </a:graphic>
      </p:graphicFrame>
      <p:graphicFrame>
        <p:nvGraphicFramePr>
          <p:cNvPr id="102" name="Google Shape;102;p2"/>
          <p:cNvGraphicFramePr/>
          <p:nvPr/>
        </p:nvGraphicFramePr>
        <p:xfrm>
          <a:off x="429441" y="5601151"/>
          <a:ext cx="3000000" cy="3000000"/>
        </p:xfrm>
        <a:graphic>
          <a:graphicData uri="http://schemas.openxmlformats.org/drawingml/2006/table">
            <a:tbl>
              <a:tblPr bandRow="1" firstRow="1">
                <a:noFill/>
                <a:tableStyleId>{9F1C581B-688C-44E4-9D14-EED1DBE97956}</a:tableStyleId>
              </a:tblPr>
              <a:tblGrid>
                <a:gridCol w="182200"/>
                <a:gridCol w="10497675"/>
                <a:gridCol w="665250"/>
              </a:tblGrid>
              <a:tr h="462650">
                <a:tc>
                  <a:txBody>
                    <a:bodyPr/>
                    <a:lstStyle/>
                    <a:p>
                      <a:pPr indent="0" lvl="0" marL="0" marR="0" rtl="0" algn="l">
                        <a:spcBef>
                          <a:spcPts val="0"/>
                        </a:spcBef>
                        <a:spcAft>
                          <a:spcPts val="0"/>
                        </a:spcAft>
                        <a:buNone/>
                      </a:pPr>
                      <a:r>
                        <a:t/>
                      </a:r>
                      <a:endParaRPr sz="1300"/>
                    </a:p>
                  </a:txBody>
                  <a:tcPr marT="38100" marB="38100" marR="76200" marL="76200" anchor="ctr">
                    <a:solidFill>
                      <a:srgbClr val="6A8BAD"/>
                    </a:solidFill>
                  </a:tcPr>
                </a:tc>
                <a:tc>
                  <a:txBody>
                    <a:bodyPr/>
                    <a:lstStyle/>
                    <a:p>
                      <a:pPr indent="0" lvl="0" marL="0" marR="0" rtl="0" algn="l">
                        <a:spcBef>
                          <a:spcPts val="0"/>
                        </a:spcBef>
                        <a:spcAft>
                          <a:spcPts val="0"/>
                        </a:spcAft>
                        <a:buNone/>
                      </a:pPr>
                      <a:r>
                        <a:rPr b="1" lang="en-US" sz="1500">
                          <a:solidFill>
                            <a:schemeClr val="dk1"/>
                          </a:solidFill>
                          <a:latin typeface="Century Gothic"/>
                          <a:ea typeface="Century Gothic"/>
                          <a:cs typeface="Century Gothic"/>
                          <a:sym typeface="Century Gothic"/>
                        </a:rPr>
                        <a:t>REFERENCES</a:t>
                      </a:r>
                      <a:endParaRPr/>
                    </a:p>
                  </a:txBody>
                  <a:tcPr marT="38100" marB="38100" marR="76200" marL="76200" anchor="ctr">
                    <a:solidFill>
                      <a:schemeClr val="lt1"/>
                    </a:solidFill>
                  </a:tcPr>
                </a:tc>
                <a:tc>
                  <a:txBody>
                    <a:bodyPr/>
                    <a:lstStyle/>
                    <a:p>
                      <a:pPr indent="0" lvl="0" marL="0" marR="0" rtl="0" algn="ctr">
                        <a:spcBef>
                          <a:spcPts val="0"/>
                        </a:spcBef>
                        <a:spcAft>
                          <a:spcPts val="0"/>
                        </a:spcAft>
                        <a:buNone/>
                      </a:pPr>
                      <a:r>
                        <a:rPr lang="en-US" sz="1300"/>
                        <a:t>17</a:t>
                      </a:r>
                      <a:endParaRPr/>
                    </a:p>
                  </a:txBody>
                  <a:tcPr marT="38100" marB="38100" marR="76200" marL="76200" anchor="ctr">
                    <a:solidFill>
                      <a:srgbClr val="6A8BAD"/>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15"/>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CORRELATION BETWEEN PACKAGE INSTABILITY AND POST DEFECT DENSITY</a:t>
            </a:r>
            <a:endParaRPr/>
          </a:p>
        </p:txBody>
      </p:sp>
      <p:sp>
        <p:nvSpPr>
          <p:cNvPr id="363" name="Google Shape;363;p15"/>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hadow_1_m" id="364" name="Google Shape;364;p15"/>
          <p:cNvPicPr preferRelativeResize="0"/>
          <p:nvPr/>
        </p:nvPicPr>
        <p:blipFill rotWithShape="1">
          <a:blip r:embed="rId3">
            <a:alphaModFix/>
          </a:blip>
          <a:srcRect b="0" l="0" r="61411" t="0"/>
          <a:stretch/>
        </p:blipFill>
        <p:spPr>
          <a:xfrm>
            <a:off x="6110174" y="1011708"/>
            <a:ext cx="84535" cy="5260181"/>
          </a:xfrm>
          <a:prstGeom prst="rect">
            <a:avLst/>
          </a:prstGeom>
          <a:noFill/>
          <a:ln>
            <a:noFill/>
          </a:ln>
        </p:spPr>
      </p:pic>
      <p:sp>
        <p:nvSpPr>
          <p:cNvPr id="365" name="Google Shape;365;p15"/>
          <p:cNvSpPr/>
          <p:nvPr/>
        </p:nvSpPr>
        <p:spPr>
          <a:xfrm>
            <a:off x="352681" y="1237038"/>
            <a:ext cx="542899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404040"/>
                </a:solidFill>
                <a:latin typeface="Arial"/>
                <a:ea typeface="Arial"/>
                <a:cs typeface="Arial"/>
                <a:sym typeface="Arial"/>
              </a:rPr>
              <a:t>Correlation between package Instability &amp;  Post defect density</a:t>
            </a:r>
            <a:endParaRPr/>
          </a:p>
        </p:txBody>
      </p:sp>
      <p:sp>
        <p:nvSpPr>
          <p:cNvPr id="366" name="Google Shape;366;p15"/>
          <p:cNvSpPr txBox="1"/>
          <p:nvPr/>
        </p:nvSpPr>
        <p:spPr>
          <a:xfrm>
            <a:off x="834075" y="2279800"/>
            <a:ext cx="4910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entury Gothic"/>
                <a:ea typeface="Century Gothic"/>
                <a:cs typeface="Century Gothic"/>
                <a:sym typeface="Century Gothic"/>
              </a:rPr>
              <a:t>Pearson = -0.906196661351723</a:t>
            </a:r>
            <a:endParaRPr sz="2400">
              <a:latin typeface="Century Gothic"/>
              <a:ea typeface="Century Gothic"/>
              <a:cs typeface="Century Gothic"/>
              <a:sym typeface="Century Gothic"/>
            </a:endParaRPr>
          </a:p>
          <a:p>
            <a:pPr indent="0" lvl="0" marL="0" rtl="0" algn="l">
              <a:spcBef>
                <a:spcPts val="0"/>
              </a:spcBef>
              <a:spcAft>
                <a:spcPts val="0"/>
              </a:spcAft>
              <a:buNone/>
            </a:pPr>
            <a:r>
              <a:rPr lang="en-US" sz="2400">
                <a:latin typeface="Century Gothic"/>
                <a:ea typeface="Century Gothic"/>
                <a:cs typeface="Century Gothic"/>
                <a:sym typeface="Century Gothic"/>
              </a:rPr>
              <a:t>Spearman = -0.705</a:t>
            </a:r>
            <a:endParaRPr sz="2400">
              <a:latin typeface="Century Gothic"/>
              <a:ea typeface="Century Gothic"/>
              <a:cs typeface="Century Gothic"/>
              <a:sym typeface="Century Gothic"/>
            </a:endParaRPr>
          </a:p>
        </p:txBody>
      </p:sp>
      <p:pic>
        <p:nvPicPr>
          <p:cNvPr id="367" name="Google Shape;367;p15"/>
          <p:cNvPicPr preferRelativeResize="0"/>
          <p:nvPr/>
        </p:nvPicPr>
        <p:blipFill>
          <a:blip r:embed="rId4">
            <a:alphaModFix/>
          </a:blip>
          <a:stretch>
            <a:fillRect/>
          </a:stretch>
        </p:blipFill>
        <p:spPr>
          <a:xfrm>
            <a:off x="6282234" y="1926676"/>
            <a:ext cx="5692492" cy="3199086"/>
          </a:xfrm>
          <a:prstGeom prst="rect">
            <a:avLst/>
          </a:prstGeom>
          <a:noFill/>
          <a:ln>
            <a:noFill/>
          </a:ln>
        </p:spPr>
      </p:pic>
      <p:pic>
        <p:nvPicPr>
          <p:cNvPr id="368" name="Google Shape;368;p15"/>
          <p:cNvPicPr preferRelativeResize="0"/>
          <p:nvPr/>
        </p:nvPicPr>
        <p:blipFill>
          <a:blip r:embed="rId5">
            <a:alphaModFix/>
          </a:blip>
          <a:stretch>
            <a:fillRect/>
          </a:stretch>
        </p:blipFill>
        <p:spPr>
          <a:xfrm>
            <a:off x="995488" y="3562725"/>
            <a:ext cx="4143375" cy="133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g82c098875b_2_2"/>
          <p:cNvSpPr txBox="1"/>
          <p:nvPr>
            <p:ph type="title"/>
          </p:nvPr>
        </p:nvSpPr>
        <p:spPr>
          <a:xfrm>
            <a:off x="432000" y="14514"/>
            <a:ext cx="11340000" cy="79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HAVE DONE SO FAR	</a:t>
            </a:r>
            <a:endParaRPr/>
          </a:p>
        </p:txBody>
      </p:sp>
      <p:sp>
        <p:nvSpPr>
          <p:cNvPr id="375" name="Google Shape;375;g82c098875b_2_2"/>
          <p:cNvSpPr txBox="1"/>
          <p:nvPr>
            <p:ph idx="12" type="sldNum"/>
          </p:nvPr>
        </p:nvSpPr>
        <p:spPr>
          <a:xfrm>
            <a:off x="11491261" y="6477085"/>
            <a:ext cx="561600" cy="393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76" name="Google Shape;376;g82c098875b_2_2"/>
          <p:cNvPicPr preferRelativeResize="0"/>
          <p:nvPr/>
        </p:nvPicPr>
        <p:blipFill>
          <a:blip r:embed="rId3">
            <a:alphaModFix/>
          </a:blip>
          <a:stretch>
            <a:fillRect/>
          </a:stretch>
        </p:blipFill>
        <p:spPr>
          <a:xfrm>
            <a:off x="536362" y="1188612"/>
            <a:ext cx="11119274" cy="4480776"/>
          </a:xfrm>
          <a:prstGeom prst="rect">
            <a:avLst/>
          </a:prstGeom>
          <a:noFill/>
          <a:ln>
            <a:noFill/>
          </a:ln>
        </p:spPr>
      </p:pic>
      <p:sp>
        <p:nvSpPr>
          <p:cNvPr id="377" name="Google Shape;377;g82c098875b_2_2"/>
          <p:cNvSpPr txBox="1"/>
          <p:nvPr/>
        </p:nvSpPr>
        <p:spPr>
          <a:xfrm>
            <a:off x="4446925" y="5855125"/>
            <a:ext cx="74640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entury Gothic"/>
                <a:ea typeface="Century Gothic"/>
                <a:cs typeface="Century Gothic"/>
                <a:sym typeface="Century Gothic"/>
              </a:rPr>
              <a:t>Github URL : </a:t>
            </a:r>
            <a:r>
              <a:rPr b="1" lang="en-US" sz="1100" u="sng">
                <a:solidFill>
                  <a:schemeClr val="hlink"/>
                </a:solidFill>
                <a:hlinkClick r:id="rId4"/>
              </a:rPr>
              <a:t>https://github.com/sourabh-rb/SOEN6611</a:t>
            </a:r>
            <a:r>
              <a:rPr b="1" lang="en-US">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16"/>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REPOSITORY AND DATA ANALYSIS PROCEDURE</a:t>
            </a:r>
            <a:endParaRPr/>
          </a:p>
        </p:txBody>
      </p:sp>
      <p:sp>
        <p:nvSpPr>
          <p:cNvPr id="383" name="Google Shape;383;p16"/>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84" name="Google Shape;384;p16">
            <a:hlinkClick r:id="rId3"/>
          </p:cNvPr>
          <p:cNvPicPr preferRelativeResize="0"/>
          <p:nvPr/>
        </p:nvPicPr>
        <p:blipFill rotWithShape="1">
          <a:blip r:embed="rId4">
            <a:alphaModFix/>
          </a:blip>
          <a:srcRect b="0" l="0" r="0" t="0"/>
          <a:stretch/>
        </p:blipFill>
        <p:spPr>
          <a:xfrm>
            <a:off x="600076" y="1628775"/>
            <a:ext cx="5306414" cy="3748568"/>
          </a:xfrm>
          <a:prstGeom prst="rect">
            <a:avLst/>
          </a:prstGeom>
          <a:noFill/>
          <a:ln>
            <a:noFill/>
          </a:ln>
        </p:spPr>
      </p:pic>
      <p:pic>
        <p:nvPicPr>
          <p:cNvPr id="385" name="Google Shape;385;p16">
            <a:hlinkClick r:id="rId5"/>
          </p:cNvPr>
          <p:cNvPicPr preferRelativeResize="0"/>
          <p:nvPr/>
        </p:nvPicPr>
        <p:blipFill rotWithShape="1">
          <a:blip r:embed="rId6">
            <a:alphaModFix/>
          </a:blip>
          <a:srcRect b="0" l="0" r="0" t="0"/>
          <a:stretch/>
        </p:blipFill>
        <p:spPr>
          <a:xfrm>
            <a:off x="6700528" y="1583771"/>
            <a:ext cx="4985163" cy="3838575"/>
          </a:xfrm>
          <a:prstGeom prst="rect">
            <a:avLst/>
          </a:prstGeom>
          <a:noFill/>
          <a:ln>
            <a:noFill/>
          </a:ln>
        </p:spPr>
      </p:pic>
      <p:pic>
        <p:nvPicPr>
          <p:cNvPr descr="shadow_1_m" id="386" name="Google Shape;386;p16"/>
          <p:cNvPicPr preferRelativeResize="0"/>
          <p:nvPr/>
        </p:nvPicPr>
        <p:blipFill rotWithShape="1">
          <a:blip r:embed="rId7">
            <a:alphaModFix/>
          </a:blip>
          <a:srcRect b="0" l="0" r="61411" t="0"/>
          <a:stretch/>
        </p:blipFill>
        <p:spPr>
          <a:xfrm>
            <a:off x="6110174" y="1011708"/>
            <a:ext cx="84535" cy="52601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17"/>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REFERENCES</a:t>
            </a:r>
            <a:endParaRPr/>
          </a:p>
        </p:txBody>
      </p:sp>
      <p:sp>
        <p:nvSpPr>
          <p:cNvPr id="392" name="Google Shape;392;p17"/>
          <p:cNvSpPr txBox="1"/>
          <p:nvPr>
            <p:ph idx="1" type="body"/>
          </p:nvPr>
        </p:nvSpPr>
        <p:spPr>
          <a:xfrm>
            <a:off x="1123950" y="1066799"/>
            <a:ext cx="10642050" cy="5000625"/>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0"/>
              </a:spcBef>
              <a:spcAft>
                <a:spcPts val="0"/>
              </a:spcAft>
              <a:buClr>
                <a:schemeClr val="dk1"/>
              </a:buClr>
              <a:buSzPts val="1800"/>
              <a:buFont typeface="Noto Sans Symbols"/>
              <a:buNone/>
            </a:pPr>
            <a:r>
              <a:t/>
            </a:r>
            <a:endParaRPr b="1" sz="1800"/>
          </a:p>
          <a:p>
            <a:pPr indent="-228600" lvl="0" marL="228600" rtl="0" algn="l">
              <a:lnSpc>
                <a:spcPct val="90000"/>
              </a:lnSpc>
              <a:spcBef>
                <a:spcPts val="1000"/>
              </a:spcBef>
              <a:spcAft>
                <a:spcPts val="0"/>
              </a:spcAft>
              <a:buClr>
                <a:schemeClr val="dk1"/>
              </a:buClr>
              <a:buSzPts val="1800"/>
              <a:buFont typeface="Noto Sans Symbols"/>
              <a:buChar char="⮚"/>
            </a:pPr>
            <a:r>
              <a:rPr lang="en-US" sz="1800"/>
              <a:t>1. EclEmma - JaCoCo Java Code Coverage Library. (2019). Eclemma.org. Retrieved 1 April 2019, from </a:t>
            </a:r>
            <a:r>
              <a:rPr lang="en-US" sz="1800" u="sng">
                <a:solidFill>
                  <a:schemeClr val="hlink"/>
                </a:solidFill>
                <a:hlinkClick r:id="rId3"/>
              </a:rPr>
              <a:t>https://www.eclemma.org/jacoco</a:t>
            </a:r>
            <a:endParaRPr sz="1800"/>
          </a:p>
          <a:p>
            <a:pPr indent="-228600" lvl="0" marL="228600" rtl="0" algn="l">
              <a:lnSpc>
                <a:spcPct val="90000"/>
              </a:lnSpc>
              <a:spcBef>
                <a:spcPts val="1000"/>
              </a:spcBef>
              <a:spcAft>
                <a:spcPts val="0"/>
              </a:spcAft>
              <a:buClr>
                <a:schemeClr val="dk1"/>
              </a:buClr>
              <a:buSzPts val="1800"/>
              <a:buFont typeface="Noto Sans Symbols"/>
              <a:buChar char="⮚"/>
            </a:pPr>
            <a:r>
              <a:rPr lang="en-US" sz="1800"/>
              <a:t>2. Jdepend </a:t>
            </a:r>
            <a:r>
              <a:rPr lang="en-US" sz="1800" u="sng">
                <a:solidFill>
                  <a:schemeClr val="hlink"/>
                </a:solidFill>
                <a:hlinkClick r:id="rId4"/>
              </a:rPr>
              <a:t>–</a:t>
            </a:r>
            <a:r>
              <a:rPr lang="en-US" sz="1800"/>
              <a:t> Tool to measure Metric 5</a:t>
            </a:r>
            <a:r>
              <a:rPr lang="en-US" sz="1800" u="sng">
                <a:solidFill>
                  <a:schemeClr val="hlink"/>
                </a:solidFill>
                <a:hlinkClick r:id="rId5"/>
              </a:rPr>
              <a:t> http://www.testingtoolsguide.net/tools/jdepend/</a:t>
            </a:r>
            <a:endParaRPr sz="1800"/>
          </a:p>
          <a:p>
            <a:pPr indent="-228600" lvl="0" marL="228600" rtl="0" algn="l">
              <a:lnSpc>
                <a:spcPct val="90000"/>
              </a:lnSpc>
              <a:spcBef>
                <a:spcPts val="1000"/>
              </a:spcBef>
              <a:spcAft>
                <a:spcPts val="0"/>
              </a:spcAft>
              <a:buClr>
                <a:schemeClr val="dk1"/>
              </a:buClr>
              <a:buSzPts val="1800"/>
              <a:buFont typeface="Noto Sans Symbols"/>
              <a:buChar char="⮚"/>
            </a:pPr>
            <a:r>
              <a:rPr lang="en-US" sz="1800"/>
              <a:t>3. CLOC -- Count Lines of Code. (2019). Cloc.sourceforge.net. Retrieved 1 April 2019, from http://cloc.sourceforge.net/</a:t>
            </a:r>
            <a:endParaRPr/>
          </a:p>
          <a:p>
            <a:pPr indent="-228600" lvl="0" marL="228600" rtl="0" algn="l">
              <a:lnSpc>
                <a:spcPct val="90000"/>
              </a:lnSpc>
              <a:spcBef>
                <a:spcPts val="1000"/>
              </a:spcBef>
              <a:spcAft>
                <a:spcPts val="0"/>
              </a:spcAft>
              <a:buClr>
                <a:schemeClr val="dk1"/>
              </a:buClr>
              <a:buSzPts val="1800"/>
              <a:buFont typeface="Noto Sans Symbols"/>
              <a:buChar char="⮚"/>
            </a:pPr>
            <a:r>
              <a:rPr lang="en-US" sz="1800"/>
              <a:t>4. PIT Mutation Testing. (2019). Pitest.org. Retrieved 2 March 2019, from http://pitest.org/</a:t>
            </a:r>
            <a:endParaRPr/>
          </a:p>
        </p:txBody>
      </p:sp>
      <p:sp>
        <p:nvSpPr>
          <p:cNvPr id="393" name="Google Shape;393;p17"/>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94" name="Google Shape;394;p17"/>
          <p:cNvPicPr preferRelativeResize="0"/>
          <p:nvPr/>
        </p:nvPicPr>
        <p:blipFill rotWithShape="1">
          <a:blip r:embed="rId6">
            <a:alphaModFix/>
          </a:blip>
          <a:srcRect b="0" l="0" r="0" t="0"/>
          <a:stretch/>
        </p:blipFill>
        <p:spPr>
          <a:xfrm>
            <a:off x="328904" y="4023064"/>
            <a:ext cx="1012371" cy="10123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18"/>
          <p:cNvSpPr txBox="1"/>
          <p:nvPr>
            <p:ph type="title"/>
          </p:nvPr>
        </p:nvSpPr>
        <p:spPr>
          <a:xfrm>
            <a:off x="733423" y="2662602"/>
            <a:ext cx="10925177" cy="1638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3600"/>
              <a:buFont typeface="Century Gothic"/>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3"/>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SELECTED PROJECTS</a:t>
            </a:r>
            <a:endParaRPr/>
          </a:p>
        </p:txBody>
      </p:sp>
      <p:sp>
        <p:nvSpPr>
          <p:cNvPr id="109" name="Google Shape;109;p3"/>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110" name="Google Shape;110;p3"/>
          <p:cNvGrpSpPr/>
          <p:nvPr/>
        </p:nvGrpSpPr>
        <p:grpSpPr>
          <a:xfrm>
            <a:off x="129128" y="1523776"/>
            <a:ext cx="6065581" cy="6025979"/>
            <a:chOff x="1239444" y="932260"/>
            <a:chExt cx="3878055" cy="4194680"/>
          </a:xfrm>
        </p:grpSpPr>
        <p:grpSp>
          <p:nvGrpSpPr>
            <p:cNvPr id="111" name="Google Shape;111;p3"/>
            <p:cNvGrpSpPr/>
            <p:nvPr/>
          </p:nvGrpSpPr>
          <p:grpSpPr>
            <a:xfrm>
              <a:off x="1239444" y="1916907"/>
              <a:ext cx="3814760" cy="1267103"/>
              <a:chOff x="1193803" y="2509838"/>
              <a:chExt cx="5497508" cy="1824530"/>
            </a:xfrm>
          </p:grpSpPr>
          <p:sp>
            <p:nvSpPr>
              <p:cNvPr id="112" name="Google Shape;112;p3"/>
              <p:cNvSpPr/>
              <p:nvPr/>
            </p:nvSpPr>
            <p:spPr>
              <a:xfrm>
                <a:off x="1734284" y="2509838"/>
                <a:ext cx="4957027" cy="942924"/>
              </a:xfrm>
              <a:prstGeom prst="rect">
                <a:avLst/>
              </a:prstGeom>
              <a:gradFill>
                <a:gsLst>
                  <a:gs pos="0">
                    <a:srgbClr val="233E61"/>
                  </a:gs>
                  <a:gs pos="10000">
                    <a:srgbClr val="233E61"/>
                  </a:gs>
                  <a:gs pos="50000">
                    <a:srgbClr val="4071B0"/>
                  </a:gs>
                  <a:gs pos="100000">
                    <a:srgbClr val="4E87D3"/>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13" name="Google Shape;113;p3"/>
              <p:cNvSpPr/>
              <p:nvPr/>
            </p:nvSpPr>
            <p:spPr>
              <a:xfrm rot="349079">
                <a:off x="1255569" y="2884872"/>
                <a:ext cx="2308247" cy="1335945"/>
              </a:xfrm>
              <a:custGeom>
                <a:rect b="b" l="l" r="r" t="t"/>
                <a:pathLst>
                  <a:path extrusionOk="0" h="1649124" w="2410691">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rgbClr val="19232D"/>
                  </a:gs>
                  <a:gs pos="66000">
                    <a:srgbClr val="E7E7E7">
                      <a:alpha val="0"/>
                    </a:srgbClr>
                  </a:gs>
                  <a:gs pos="100000">
                    <a:srgbClr val="FFFFFF">
                      <a:alpha val="0"/>
                    </a:srgbClr>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grpSp>
        <p:grpSp>
          <p:nvGrpSpPr>
            <p:cNvPr id="114" name="Google Shape;114;p3"/>
            <p:cNvGrpSpPr/>
            <p:nvPr/>
          </p:nvGrpSpPr>
          <p:grpSpPr>
            <a:xfrm>
              <a:off x="2182412" y="2559844"/>
              <a:ext cx="2871791" cy="1217016"/>
              <a:chOff x="2553353" y="3454400"/>
              <a:chExt cx="4137958" cy="1754203"/>
            </a:xfrm>
          </p:grpSpPr>
          <p:sp>
            <p:nvSpPr>
              <p:cNvPr id="115" name="Google Shape;115;p3"/>
              <p:cNvSpPr/>
              <p:nvPr/>
            </p:nvSpPr>
            <p:spPr>
              <a:xfrm>
                <a:off x="3162385" y="3454400"/>
                <a:ext cx="3528926" cy="952471"/>
              </a:xfrm>
              <a:prstGeom prst="rect">
                <a:avLst/>
              </a:prstGeom>
              <a:gradFill>
                <a:gsLst>
                  <a:gs pos="0">
                    <a:srgbClr val="0C6567"/>
                  </a:gs>
                  <a:gs pos="10000">
                    <a:srgbClr val="0C6567"/>
                  </a:gs>
                  <a:gs pos="50000">
                    <a:srgbClr val="18B7BB"/>
                  </a:gs>
                  <a:gs pos="100000">
                    <a:srgbClr val="1EDCE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16" name="Google Shape;116;p3"/>
              <p:cNvSpPr/>
              <p:nvPr/>
            </p:nvSpPr>
            <p:spPr>
              <a:xfrm rot="349079">
                <a:off x="2615119" y="3759107"/>
                <a:ext cx="2308247" cy="1335945"/>
              </a:xfrm>
              <a:custGeom>
                <a:rect b="b" l="l" r="r" t="t"/>
                <a:pathLst>
                  <a:path extrusionOk="0" h="1649124" w="2410691">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rgbClr val="19232D"/>
                  </a:gs>
                  <a:gs pos="66000">
                    <a:srgbClr val="E7E7E7">
                      <a:alpha val="0"/>
                    </a:srgbClr>
                  </a:gs>
                  <a:gs pos="100000">
                    <a:srgbClr val="FFFFFF">
                      <a:alpha val="0"/>
                    </a:srgbClr>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grpSp>
        <p:grpSp>
          <p:nvGrpSpPr>
            <p:cNvPr id="117" name="Google Shape;117;p3"/>
            <p:cNvGrpSpPr/>
            <p:nvPr/>
          </p:nvGrpSpPr>
          <p:grpSpPr>
            <a:xfrm>
              <a:off x="1575200" y="3212153"/>
              <a:ext cx="3542299" cy="1251773"/>
              <a:chOff x="1677676" y="4394927"/>
              <a:chExt cx="5104850" cy="1802670"/>
            </a:xfrm>
          </p:grpSpPr>
          <p:sp>
            <p:nvSpPr>
              <p:cNvPr id="118" name="Google Shape;118;p3"/>
              <p:cNvSpPr/>
              <p:nvPr/>
            </p:nvSpPr>
            <p:spPr>
              <a:xfrm>
                <a:off x="2300793" y="4394927"/>
                <a:ext cx="4481733" cy="953325"/>
              </a:xfrm>
              <a:prstGeom prst="rect">
                <a:avLst/>
              </a:prstGeom>
              <a:gradFill>
                <a:gsLst>
                  <a:gs pos="0">
                    <a:srgbClr val="757575"/>
                  </a:gs>
                  <a:gs pos="10000">
                    <a:srgbClr val="757575"/>
                  </a:gs>
                  <a:gs pos="50000">
                    <a:srgbClr val="D5D5D5"/>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19" name="Google Shape;119;p3"/>
              <p:cNvSpPr/>
              <p:nvPr/>
            </p:nvSpPr>
            <p:spPr>
              <a:xfrm rot="349079">
                <a:off x="1739442" y="4748101"/>
                <a:ext cx="2308247" cy="1335945"/>
              </a:xfrm>
              <a:custGeom>
                <a:rect b="b" l="l" r="r" t="t"/>
                <a:pathLst>
                  <a:path extrusionOk="0" h="1649124" w="2410691">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rgbClr val="19232D"/>
                  </a:gs>
                  <a:gs pos="66000">
                    <a:srgbClr val="E7E7E7">
                      <a:alpha val="9803"/>
                    </a:srgbClr>
                  </a:gs>
                  <a:gs pos="100000">
                    <a:srgbClr val="FFFFFF">
                      <a:alpha val="0"/>
                    </a:srgbClr>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grpSp>
        <p:grpSp>
          <p:nvGrpSpPr>
            <p:cNvPr id="120" name="Google Shape;120;p3"/>
            <p:cNvGrpSpPr/>
            <p:nvPr/>
          </p:nvGrpSpPr>
          <p:grpSpPr>
            <a:xfrm>
              <a:off x="1808564" y="932260"/>
              <a:ext cx="3245640" cy="1567099"/>
              <a:chOff x="2013859" y="1090613"/>
              <a:chExt cx="4677452" cy="2257693"/>
            </a:xfrm>
          </p:grpSpPr>
          <p:sp>
            <p:nvSpPr>
              <p:cNvPr id="121" name="Google Shape;121;p3"/>
              <p:cNvSpPr/>
              <p:nvPr/>
            </p:nvSpPr>
            <p:spPr>
              <a:xfrm>
                <a:off x="2676179" y="1562324"/>
                <a:ext cx="4015132" cy="952000"/>
              </a:xfrm>
              <a:prstGeom prst="rect">
                <a:avLst/>
              </a:prstGeom>
              <a:gradFill>
                <a:gsLst>
                  <a:gs pos="0">
                    <a:srgbClr val="7B5B20"/>
                  </a:gs>
                  <a:gs pos="10000">
                    <a:srgbClr val="7B5B20"/>
                  </a:gs>
                  <a:gs pos="50000">
                    <a:srgbClr val="DFA63C"/>
                  </a:gs>
                  <a:gs pos="100000">
                    <a:srgbClr val="FFC749"/>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22" name="Google Shape;122;p3"/>
              <p:cNvSpPr/>
              <p:nvPr/>
            </p:nvSpPr>
            <p:spPr>
              <a:xfrm rot="349079">
                <a:off x="2075625" y="1898810"/>
                <a:ext cx="2308247" cy="1335945"/>
              </a:xfrm>
              <a:custGeom>
                <a:rect b="b" l="l" r="r" t="t"/>
                <a:pathLst>
                  <a:path extrusionOk="0" h="1649124" w="2410691">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rgbClr val="19232D"/>
                  </a:gs>
                  <a:gs pos="66000">
                    <a:srgbClr val="E7E7E7">
                      <a:alpha val="0"/>
                    </a:srgbClr>
                  </a:gs>
                  <a:gs pos="100000">
                    <a:srgbClr val="FFFFFF">
                      <a:alpha val="0"/>
                    </a:srgbClr>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23" name="Google Shape;123;p3"/>
              <p:cNvSpPr/>
              <p:nvPr/>
            </p:nvSpPr>
            <p:spPr>
              <a:xfrm>
                <a:off x="2676179" y="1090613"/>
                <a:ext cx="1190813" cy="1418564"/>
              </a:xfrm>
              <a:custGeom>
                <a:rect b="b" l="l" r="r" t="t"/>
                <a:pathLst>
                  <a:path extrusionOk="0" h="1419225" w="1190625">
                    <a:moveTo>
                      <a:pt x="0" y="1419225"/>
                    </a:moveTo>
                    <a:lnTo>
                      <a:pt x="0" y="471487"/>
                    </a:lnTo>
                    <a:lnTo>
                      <a:pt x="957262" y="0"/>
                    </a:lnTo>
                    <a:lnTo>
                      <a:pt x="1190625" y="347662"/>
                    </a:lnTo>
                    <a:lnTo>
                      <a:pt x="947737" y="952500"/>
                    </a:lnTo>
                    <a:lnTo>
                      <a:pt x="0" y="1419225"/>
                    </a:lnTo>
                    <a:close/>
                  </a:path>
                </a:pathLst>
              </a:custGeom>
              <a:solidFill>
                <a:srgbClr val="FFC45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grpSp>
        <p:sp>
          <p:nvSpPr>
            <p:cNvPr id="124" name="Google Shape;124;p3"/>
            <p:cNvSpPr/>
            <p:nvPr/>
          </p:nvSpPr>
          <p:spPr>
            <a:xfrm>
              <a:off x="1613298" y="1577578"/>
              <a:ext cx="826294" cy="984647"/>
            </a:xfrm>
            <a:custGeom>
              <a:rect b="b" l="l" r="r" t="t"/>
              <a:pathLst>
                <a:path extrusionOk="0" h="1419225" w="1190625">
                  <a:moveTo>
                    <a:pt x="0" y="1419225"/>
                  </a:moveTo>
                  <a:lnTo>
                    <a:pt x="0" y="471487"/>
                  </a:lnTo>
                  <a:lnTo>
                    <a:pt x="957262" y="0"/>
                  </a:lnTo>
                  <a:lnTo>
                    <a:pt x="1190625" y="347662"/>
                  </a:lnTo>
                  <a:lnTo>
                    <a:pt x="947737" y="952500"/>
                  </a:lnTo>
                  <a:lnTo>
                    <a:pt x="0" y="1419225"/>
                  </a:lnTo>
                  <a:close/>
                </a:path>
              </a:pathLst>
            </a:custGeom>
            <a:solidFill>
              <a:srgbClr val="5789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25" name="Google Shape;125;p3"/>
            <p:cNvSpPr/>
            <p:nvPr/>
          </p:nvSpPr>
          <p:spPr>
            <a:xfrm>
              <a:off x="2605088" y="2233613"/>
              <a:ext cx="826294" cy="984647"/>
            </a:xfrm>
            <a:custGeom>
              <a:rect b="b" l="l" r="r" t="t"/>
              <a:pathLst>
                <a:path extrusionOk="0" h="1419225" w="1190625">
                  <a:moveTo>
                    <a:pt x="0" y="1419225"/>
                  </a:moveTo>
                  <a:lnTo>
                    <a:pt x="0" y="471487"/>
                  </a:lnTo>
                  <a:lnTo>
                    <a:pt x="957262" y="0"/>
                  </a:lnTo>
                  <a:lnTo>
                    <a:pt x="1190625" y="347662"/>
                  </a:lnTo>
                  <a:lnTo>
                    <a:pt x="947737" y="952500"/>
                  </a:lnTo>
                  <a:lnTo>
                    <a:pt x="0" y="1419225"/>
                  </a:lnTo>
                  <a:close/>
                </a:path>
              </a:pathLst>
            </a:custGeom>
            <a:solidFill>
              <a:srgbClr val="2BD0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26" name="Google Shape;126;p3"/>
            <p:cNvSpPr/>
            <p:nvPr/>
          </p:nvSpPr>
          <p:spPr>
            <a:xfrm>
              <a:off x="1944291" y="2889647"/>
              <a:ext cx="826294" cy="985838"/>
            </a:xfrm>
            <a:custGeom>
              <a:rect b="b" l="l" r="r" t="t"/>
              <a:pathLst>
                <a:path extrusionOk="0" h="1419225" w="1190625">
                  <a:moveTo>
                    <a:pt x="0" y="1419225"/>
                  </a:moveTo>
                  <a:lnTo>
                    <a:pt x="0" y="471487"/>
                  </a:lnTo>
                  <a:lnTo>
                    <a:pt x="957262" y="0"/>
                  </a:lnTo>
                  <a:lnTo>
                    <a:pt x="1190625" y="347662"/>
                  </a:lnTo>
                  <a:lnTo>
                    <a:pt x="947737" y="952500"/>
                  </a:lnTo>
                  <a:lnTo>
                    <a:pt x="0" y="1419225"/>
                  </a:lnTo>
                  <a:close/>
                </a:path>
              </a:pathLst>
            </a:cu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27" name="Google Shape;127;p3"/>
            <p:cNvSpPr/>
            <p:nvPr/>
          </p:nvSpPr>
          <p:spPr>
            <a:xfrm>
              <a:off x="2415257" y="1213518"/>
              <a:ext cx="435369" cy="361334"/>
            </a:xfrm>
            <a:prstGeom prst="rect">
              <a:avLst/>
            </a:prstGeom>
          </p:spPr>
          <p:txBody>
            <a:bodyPr>
              <a:prstTxWarp prst="textPlain"/>
            </a:bodyPr>
            <a:lstStyle/>
            <a:p>
              <a:pPr lvl="0" algn="l"/>
              <a:r>
                <a:rPr b="1" i="0">
                  <a:ln>
                    <a:noFill/>
                  </a:ln>
                  <a:solidFill>
                    <a:srgbClr val="FFFFFF"/>
                  </a:solidFill>
                  <a:latin typeface="Verdana"/>
                </a:rPr>
                <a:t>01</a:t>
              </a:r>
            </a:p>
          </p:txBody>
        </p:sp>
        <p:sp>
          <p:nvSpPr>
            <p:cNvPr id="128" name="Google Shape;128;p3"/>
            <p:cNvSpPr/>
            <p:nvPr/>
          </p:nvSpPr>
          <p:spPr>
            <a:xfrm>
              <a:off x="1736359" y="1860016"/>
              <a:ext cx="435369" cy="361334"/>
            </a:xfrm>
            <a:prstGeom prst="rect">
              <a:avLst/>
            </a:prstGeom>
          </p:spPr>
          <p:txBody>
            <a:bodyPr>
              <a:prstTxWarp prst="textPlain"/>
            </a:bodyPr>
            <a:lstStyle/>
            <a:p>
              <a:pPr lvl="0" algn="l"/>
              <a:r>
                <a:rPr b="1" i="0">
                  <a:ln>
                    <a:noFill/>
                  </a:ln>
                  <a:solidFill>
                    <a:srgbClr val="FFFFFF"/>
                  </a:solidFill>
                  <a:latin typeface="Verdana"/>
                </a:rPr>
                <a:t>02</a:t>
              </a:r>
            </a:p>
          </p:txBody>
        </p:sp>
        <p:sp>
          <p:nvSpPr>
            <p:cNvPr id="129" name="Google Shape;129;p3"/>
            <p:cNvSpPr/>
            <p:nvPr/>
          </p:nvSpPr>
          <p:spPr>
            <a:xfrm>
              <a:off x="2760121" y="2509348"/>
              <a:ext cx="435369" cy="361334"/>
            </a:xfrm>
            <a:prstGeom prst="rect">
              <a:avLst/>
            </a:prstGeom>
          </p:spPr>
          <p:txBody>
            <a:bodyPr>
              <a:prstTxWarp prst="textPlain"/>
            </a:bodyPr>
            <a:lstStyle/>
            <a:p>
              <a:pPr lvl="0" algn="l"/>
              <a:r>
                <a:rPr b="1" i="0">
                  <a:ln>
                    <a:noFill/>
                  </a:ln>
                  <a:solidFill>
                    <a:srgbClr val="FFFFFF"/>
                  </a:solidFill>
                  <a:latin typeface="Verdana"/>
                </a:rPr>
                <a:t>03</a:t>
              </a:r>
            </a:p>
          </p:txBody>
        </p:sp>
        <p:sp>
          <p:nvSpPr>
            <p:cNvPr id="130" name="Google Shape;130;p3"/>
            <p:cNvSpPr/>
            <p:nvPr/>
          </p:nvSpPr>
          <p:spPr>
            <a:xfrm>
              <a:off x="2080382" y="3181813"/>
              <a:ext cx="435369" cy="361334"/>
            </a:xfrm>
            <a:prstGeom prst="rect">
              <a:avLst/>
            </a:prstGeom>
          </p:spPr>
          <p:txBody>
            <a:bodyPr>
              <a:prstTxWarp prst="textPlain"/>
            </a:bodyPr>
            <a:lstStyle/>
            <a:p>
              <a:pPr lvl="0" algn="l"/>
              <a:r>
                <a:rPr b="1" i="0">
                  <a:ln>
                    <a:noFill/>
                  </a:ln>
                  <a:solidFill>
                    <a:srgbClr val="3F3F3F"/>
                  </a:solidFill>
                  <a:latin typeface="Verdana"/>
                </a:rPr>
                <a:t>04</a:t>
              </a:r>
            </a:p>
          </p:txBody>
        </p:sp>
        <p:sp>
          <p:nvSpPr>
            <p:cNvPr id="131" name="Google Shape;131;p3"/>
            <p:cNvSpPr/>
            <p:nvPr/>
          </p:nvSpPr>
          <p:spPr>
            <a:xfrm>
              <a:off x="3333750" y="1593056"/>
              <a:ext cx="1703785" cy="18210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1" lang="en-US" sz="1100" u="none" cap="none" strike="noStrike">
                  <a:solidFill>
                    <a:srgbClr val="643E00"/>
                  </a:solidFill>
                  <a:latin typeface="Arial"/>
                  <a:ea typeface="Arial"/>
                  <a:cs typeface="Arial"/>
                  <a:sym typeface="Arial"/>
                </a:rPr>
                <a:t>(4.4) [67k].</a:t>
              </a:r>
              <a:endParaRPr b="0" i="1" sz="1100" u="none" cap="none" strike="noStrike">
                <a:solidFill>
                  <a:srgbClr val="643E00"/>
                </a:solidFill>
                <a:latin typeface="Arial"/>
                <a:ea typeface="Arial"/>
                <a:cs typeface="Arial"/>
                <a:sym typeface="Arial"/>
              </a:endParaRPr>
            </a:p>
          </p:txBody>
        </p:sp>
        <p:sp>
          <p:nvSpPr>
            <p:cNvPr id="132" name="Google Shape;132;p3"/>
            <p:cNvSpPr/>
            <p:nvPr/>
          </p:nvSpPr>
          <p:spPr>
            <a:xfrm>
              <a:off x="3088481" y="1366837"/>
              <a:ext cx="1949054" cy="208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350" u="none" cap="none" strike="noStrike">
                  <a:solidFill>
                    <a:srgbClr val="7E4E00"/>
                  </a:solidFill>
                  <a:latin typeface="Arial"/>
                  <a:ea typeface="Arial"/>
                  <a:cs typeface="Arial"/>
                  <a:sym typeface="Arial"/>
                </a:rPr>
                <a:t>Apache Common Collections</a:t>
              </a:r>
              <a:endParaRPr/>
            </a:p>
          </p:txBody>
        </p:sp>
        <p:sp>
          <p:nvSpPr>
            <p:cNvPr id="133" name="Google Shape;133;p3"/>
            <p:cNvSpPr/>
            <p:nvPr/>
          </p:nvSpPr>
          <p:spPr>
            <a:xfrm>
              <a:off x="3333750" y="2252663"/>
              <a:ext cx="1703785" cy="18210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100" u="none" cap="none" strike="noStrike">
                  <a:solidFill>
                    <a:srgbClr val="F2F2F2"/>
                  </a:solidFill>
                  <a:latin typeface="Arial"/>
                  <a:ea typeface="Arial"/>
                  <a:cs typeface="Arial"/>
                  <a:sym typeface="Arial"/>
                </a:rPr>
                <a:t>(</a:t>
              </a:r>
              <a:r>
                <a:rPr lang="en-US" sz="1100">
                  <a:solidFill>
                    <a:srgbClr val="F2F2F2"/>
                  </a:solidFill>
                </a:rPr>
                <a:t>3.9</a:t>
              </a:r>
              <a:r>
                <a:rPr b="0" i="0" lang="en-US" sz="1100" u="none" cap="none" strike="noStrike">
                  <a:solidFill>
                    <a:srgbClr val="F2F2F2"/>
                  </a:solidFill>
                  <a:latin typeface="Arial"/>
                  <a:ea typeface="Arial"/>
                  <a:cs typeface="Arial"/>
                  <a:sym typeface="Arial"/>
                </a:rPr>
                <a:t>) [</a:t>
              </a:r>
              <a:r>
                <a:rPr lang="en-US" sz="1100">
                  <a:solidFill>
                    <a:srgbClr val="F2F2F2"/>
                  </a:solidFill>
                </a:rPr>
                <a:t>80k</a:t>
              </a:r>
              <a:r>
                <a:rPr b="0" i="0" lang="en-US" sz="1100" u="none" cap="none" strike="noStrike">
                  <a:solidFill>
                    <a:srgbClr val="F2F2F2"/>
                  </a:solidFill>
                  <a:latin typeface="Arial"/>
                  <a:ea typeface="Arial"/>
                  <a:cs typeface="Arial"/>
                  <a:sym typeface="Arial"/>
                </a:rPr>
                <a:t>].</a:t>
              </a:r>
              <a:endParaRPr b="0" i="0" sz="1100" u="none" cap="none" strike="noStrike">
                <a:solidFill>
                  <a:srgbClr val="F2F2F2"/>
                </a:solidFill>
                <a:latin typeface="Arial"/>
                <a:ea typeface="Arial"/>
                <a:cs typeface="Arial"/>
                <a:sym typeface="Arial"/>
              </a:endParaRPr>
            </a:p>
          </p:txBody>
        </p:sp>
        <p:sp>
          <p:nvSpPr>
            <p:cNvPr id="134" name="Google Shape;134;p3"/>
            <p:cNvSpPr/>
            <p:nvPr/>
          </p:nvSpPr>
          <p:spPr>
            <a:xfrm>
              <a:off x="3088481" y="2025253"/>
              <a:ext cx="1949054" cy="208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350" u="none" cap="none" strike="noStrike">
                  <a:solidFill>
                    <a:srgbClr val="FFFFFF"/>
                  </a:solidFill>
                  <a:latin typeface="Arial"/>
                  <a:ea typeface="Arial"/>
                  <a:cs typeface="Arial"/>
                  <a:sym typeface="Arial"/>
                </a:rPr>
                <a:t>Apache Common Lang</a:t>
              </a:r>
              <a:endParaRPr/>
            </a:p>
          </p:txBody>
        </p:sp>
        <p:sp>
          <p:nvSpPr>
            <p:cNvPr id="135" name="Google Shape;135;p3"/>
            <p:cNvSpPr/>
            <p:nvPr/>
          </p:nvSpPr>
          <p:spPr>
            <a:xfrm>
              <a:off x="3333750" y="2881313"/>
              <a:ext cx="1703785" cy="18210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100" u="none" cap="none" strike="noStrike">
                  <a:solidFill>
                    <a:srgbClr val="262626"/>
                  </a:solidFill>
                  <a:latin typeface="Arial"/>
                  <a:ea typeface="Arial"/>
                  <a:cs typeface="Arial"/>
                  <a:sym typeface="Arial"/>
                </a:rPr>
                <a:t>(</a:t>
              </a:r>
              <a:r>
                <a:rPr lang="en-US" sz="1100">
                  <a:solidFill>
                    <a:srgbClr val="262626"/>
                  </a:solidFill>
                </a:rPr>
                <a:t>1.2.67</a:t>
              </a:r>
              <a:r>
                <a:rPr b="0" i="0" lang="en-US" sz="1100" u="none" cap="none" strike="noStrike">
                  <a:solidFill>
                    <a:srgbClr val="262626"/>
                  </a:solidFill>
                  <a:latin typeface="Arial"/>
                  <a:ea typeface="Arial"/>
                  <a:cs typeface="Arial"/>
                  <a:sym typeface="Arial"/>
                </a:rPr>
                <a:t>) </a:t>
              </a:r>
              <a:r>
                <a:rPr b="0" i="0" lang="en-US" sz="1100" u="none" cap="none" strike="noStrike">
                  <a:solidFill>
                    <a:srgbClr val="262626"/>
                  </a:solidFill>
                  <a:latin typeface="Arial"/>
                  <a:ea typeface="Arial"/>
                  <a:cs typeface="Arial"/>
                  <a:sym typeface="Arial"/>
                </a:rPr>
                <a:t>[</a:t>
              </a:r>
              <a:r>
                <a:rPr lang="en-US" sz="1100">
                  <a:solidFill>
                    <a:srgbClr val="262626"/>
                  </a:solidFill>
                </a:rPr>
                <a:t>193</a:t>
              </a:r>
              <a:r>
                <a:rPr b="0" i="0" lang="en-US" sz="1100" u="none" cap="none" strike="noStrike">
                  <a:solidFill>
                    <a:srgbClr val="262626"/>
                  </a:solidFill>
                  <a:latin typeface="Arial"/>
                  <a:ea typeface="Arial"/>
                  <a:cs typeface="Arial"/>
                  <a:sym typeface="Arial"/>
                </a:rPr>
                <a:t>k]</a:t>
              </a:r>
              <a:endParaRPr/>
            </a:p>
          </p:txBody>
        </p:sp>
        <p:sp>
          <p:nvSpPr>
            <p:cNvPr id="136" name="Google Shape;136;p3"/>
            <p:cNvSpPr/>
            <p:nvPr/>
          </p:nvSpPr>
          <p:spPr>
            <a:xfrm>
              <a:off x="3088481" y="2653903"/>
              <a:ext cx="1949054" cy="208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350" u="none" cap="none" strike="noStrike">
                  <a:solidFill>
                    <a:srgbClr val="262626"/>
                  </a:solidFill>
                  <a:latin typeface="Arial"/>
                  <a:ea typeface="Arial"/>
                  <a:cs typeface="Arial"/>
                  <a:sym typeface="Arial"/>
                </a:rPr>
                <a:t>Alibaba Fastjson</a:t>
              </a:r>
              <a:endParaRPr/>
            </a:p>
          </p:txBody>
        </p:sp>
        <p:sp>
          <p:nvSpPr>
            <p:cNvPr id="137" name="Google Shape;137;p3"/>
            <p:cNvSpPr/>
            <p:nvPr/>
          </p:nvSpPr>
          <p:spPr>
            <a:xfrm>
              <a:off x="3346847" y="3568304"/>
              <a:ext cx="1703784" cy="18210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100" u="none" cap="none" strike="noStrike">
                  <a:solidFill>
                    <a:srgbClr val="3F3F3F"/>
                  </a:solidFill>
                  <a:latin typeface="Arial"/>
                  <a:ea typeface="Arial"/>
                  <a:cs typeface="Arial"/>
                  <a:sym typeface="Arial"/>
                </a:rPr>
                <a:t>(</a:t>
              </a:r>
              <a:r>
                <a:rPr lang="en-US" sz="1100">
                  <a:solidFill>
                    <a:srgbClr val="3F3F3F"/>
                  </a:solidFill>
                </a:rPr>
                <a:t>2.6</a:t>
              </a:r>
              <a:r>
                <a:rPr b="0" i="0" lang="en-US" sz="1100" u="none" cap="none" strike="noStrike">
                  <a:solidFill>
                    <a:srgbClr val="3F3F3F"/>
                  </a:solidFill>
                  <a:latin typeface="Arial"/>
                  <a:ea typeface="Arial"/>
                  <a:cs typeface="Arial"/>
                  <a:sym typeface="Arial"/>
                </a:rPr>
                <a:t>) [</a:t>
              </a:r>
              <a:r>
                <a:rPr lang="en-US" sz="1100">
                  <a:solidFill>
                    <a:srgbClr val="3F3F3F"/>
                  </a:solidFill>
                </a:rPr>
                <a:t>932</a:t>
              </a:r>
              <a:r>
                <a:rPr b="0" i="0" lang="en-US" sz="1100" u="none" cap="none" strike="noStrike">
                  <a:solidFill>
                    <a:srgbClr val="3F3F3F"/>
                  </a:solidFill>
                  <a:latin typeface="Arial"/>
                  <a:ea typeface="Arial"/>
                  <a:cs typeface="Arial"/>
                  <a:sym typeface="Arial"/>
                </a:rPr>
                <a:t>k] </a:t>
              </a:r>
              <a:endParaRPr/>
            </a:p>
          </p:txBody>
        </p:sp>
        <p:sp>
          <p:nvSpPr>
            <p:cNvPr id="138" name="Google Shape;138;p3"/>
            <p:cNvSpPr/>
            <p:nvPr/>
          </p:nvSpPr>
          <p:spPr>
            <a:xfrm>
              <a:off x="3088481" y="3342085"/>
              <a:ext cx="1949054" cy="208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350" u="none" cap="none" strike="noStrike">
                  <a:solidFill>
                    <a:srgbClr val="3F3F3F"/>
                  </a:solidFill>
                  <a:latin typeface="Arial"/>
                  <a:ea typeface="Arial"/>
                  <a:cs typeface="Arial"/>
                  <a:sym typeface="Arial"/>
                </a:rPr>
                <a:t>Apache Common Configuration</a:t>
              </a:r>
              <a:endParaRPr/>
            </a:p>
          </p:txBody>
        </p:sp>
        <p:sp>
          <p:nvSpPr>
            <p:cNvPr id="139" name="Google Shape;139;p3"/>
            <p:cNvSpPr/>
            <p:nvPr/>
          </p:nvSpPr>
          <p:spPr>
            <a:xfrm rot="349079">
              <a:off x="2394412" y="4121110"/>
              <a:ext cx="1602153" cy="927013"/>
            </a:xfrm>
            <a:custGeom>
              <a:rect b="b" l="l" r="r" t="t"/>
              <a:pathLst>
                <a:path extrusionOk="0" h="1649124" w="2410691">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rgbClr val="19232D"/>
                </a:gs>
                <a:gs pos="66000">
                  <a:srgbClr val="E7E7E7">
                    <a:alpha val="9803"/>
                  </a:srgbClr>
                </a:gs>
                <a:gs pos="100000">
                  <a:srgbClr val="FFFFFF">
                    <a:alpha val="0"/>
                  </a:srgbClr>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40" name="Google Shape;140;p3"/>
            <p:cNvSpPr/>
            <p:nvPr/>
          </p:nvSpPr>
          <p:spPr>
            <a:xfrm>
              <a:off x="2867519" y="3834134"/>
              <a:ext cx="435369" cy="361334"/>
            </a:xfrm>
            <a:prstGeom prst="rect">
              <a:avLst/>
            </a:prstGeom>
          </p:spPr>
          <p:txBody>
            <a:bodyPr>
              <a:prstTxWarp prst="textPlain"/>
            </a:bodyPr>
            <a:lstStyle/>
            <a:p>
              <a:pPr lvl="0" algn="l"/>
              <a:r>
                <a:rPr b="1" i="0">
                  <a:ln>
                    <a:noFill/>
                  </a:ln>
                  <a:solidFill>
                    <a:srgbClr val="FFFFFF"/>
                  </a:solidFill>
                  <a:latin typeface="Verdana"/>
                </a:rPr>
                <a:t>5</a:t>
              </a:r>
            </a:p>
          </p:txBody>
        </p:sp>
      </p:grpSp>
      <p:pic>
        <p:nvPicPr>
          <p:cNvPr descr="shadow_1_m" id="141" name="Google Shape;141;p3"/>
          <p:cNvPicPr preferRelativeResize="0"/>
          <p:nvPr/>
        </p:nvPicPr>
        <p:blipFill rotWithShape="1">
          <a:blip r:embed="rId3">
            <a:alphaModFix/>
          </a:blip>
          <a:srcRect b="0" l="0" r="61411" t="0"/>
          <a:stretch/>
        </p:blipFill>
        <p:spPr>
          <a:xfrm>
            <a:off x="6110174" y="1011708"/>
            <a:ext cx="84535" cy="5260181"/>
          </a:xfrm>
          <a:prstGeom prst="rect">
            <a:avLst/>
          </a:prstGeom>
          <a:noFill/>
          <a:ln>
            <a:noFill/>
          </a:ln>
        </p:spPr>
      </p:pic>
      <p:pic>
        <p:nvPicPr>
          <p:cNvPr id="142" name="Google Shape;142;p3"/>
          <p:cNvPicPr preferRelativeResize="0"/>
          <p:nvPr/>
        </p:nvPicPr>
        <p:blipFill rotWithShape="1">
          <a:blip r:embed="rId4">
            <a:alphaModFix/>
          </a:blip>
          <a:srcRect b="0" l="0" r="0" t="0"/>
          <a:stretch/>
        </p:blipFill>
        <p:spPr>
          <a:xfrm>
            <a:off x="6732210" y="1564469"/>
            <a:ext cx="3251200" cy="1828800"/>
          </a:xfrm>
          <a:prstGeom prst="rect">
            <a:avLst/>
          </a:prstGeom>
          <a:solidFill>
            <a:srgbClr val="01AC50"/>
          </a:solidFill>
          <a:ln>
            <a:noFill/>
          </a:ln>
          <a:effectLst>
            <a:reflection blurRad="0" dir="0" dist="0" endA="300" endPos="35000" fadeDir="5400000" kx="0" rotWithShape="0" algn="bl" stA="52000" stPos="0" sy="-100000" ky="0"/>
          </a:effectLst>
        </p:spPr>
      </p:pic>
      <p:pic>
        <p:nvPicPr>
          <p:cNvPr id="143" name="Google Shape;143;p3"/>
          <p:cNvPicPr preferRelativeResize="0"/>
          <p:nvPr/>
        </p:nvPicPr>
        <p:blipFill rotWithShape="1">
          <a:blip r:embed="rId5">
            <a:alphaModFix/>
          </a:blip>
          <a:srcRect b="0" l="0" r="0" t="0"/>
          <a:stretch/>
        </p:blipFill>
        <p:spPr>
          <a:xfrm>
            <a:off x="8934450" y="4035028"/>
            <a:ext cx="2952750" cy="1660922"/>
          </a:xfrm>
          <a:prstGeom prst="rect">
            <a:avLst/>
          </a:prstGeom>
          <a:solidFill>
            <a:srgbClr val="01AC50"/>
          </a:solidFill>
          <a:ln>
            <a:noFill/>
          </a:ln>
          <a:effectLst>
            <a:reflection blurRad="0" dir="0" dist="0" endA="300" endPos="35000" fadeDir="5400000" kx="0" rotWithShape="0" algn="bl" stA="52000"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5"/>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DIFFICULTIES FACED</a:t>
            </a:r>
            <a:endParaRPr/>
          </a:p>
        </p:txBody>
      </p:sp>
      <p:sp>
        <p:nvSpPr>
          <p:cNvPr id="149" name="Google Shape;149;p5"/>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50" name="Google Shape;150;p5"/>
          <p:cNvPicPr preferRelativeResize="0"/>
          <p:nvPr/>
        </p:nvPicPr>
        <p:blipFill rotWithShape="1">
          <a:blip r:embed="rId3">
            <a:alphaModFix/>
          </a:blip>
          <a:srcRect b="0" l="0" r="0" t="0"/>
          <a:stretch/>
        </p:blipFill>
        <p:spPr>
          <a:xfrm>
            <a:off x="4871937" y="1422916"/>
            <a:ext cx="2138463" cy="1202885"/>
          </a:xfrm>
          <a:prstGeom prst="rect">
            <a:avLst/>
          </a:prstGeom>
          <a:solidFill>
            <a:srgbClr val="01AC50"/>
          </a:solidFill>
          <a:ln>
            <a:noFill/>
          </a:ln>
          <a:effectLst>
            <a:reflection blurRad="0" dir="0" dist="0" endA="300" endPos="35000" fadeDir="5400000" kx="0" rotWithShape="0" algn="bl" stA="52000" stPos="0" sy="-100000" ky="0"/>
          </a:effectLst>
        </p:spPr>
      </p:pic>
      <p:sp>
        <p:nvSpPr>
          <p:cNvPr id="151" name="Google Shape;151;p5"/>
          <p:cNvSpPr/>
          <p:nvPr/>
        </p:nvSpPr>
        <p:spPr>
          <a:xfrm>
            <a:off x="3599048" y="1053584"/>
            <a:ext cx="42723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u="none" cap="none" strike="noStrike">
                <a:solidFill>
                  <a:schemeClr val="dk1"/>
                </a:solidFill>
                <a:latin typeface="Century Gothic"/>
                <a:ea typeface="Century Gothic"/>
                <a:cs typeface="Century Gothic"/>
                <a:sym typeface="Century Gothic"/>
              </a:rPr>
              <a:t>GETTING PROJECTS BUILD ON ECLIPSE</a:t>
            </a:r>
            <a:endParaRPr b="1" i="1" sz="1800">
              <a:solidFill>
                <a:schemeClr val="dk1"/>
              </a:solidFill>
              <a:latin typeface="Century Gothic"/>
              <a:ea typeface="Century Gothic"/>
              <a:cs typeface="Century Gothic"/>
              <a:sym typeface="Century Gothic"/>
            </a:endParaRPr>
          </a:p>
        </p:txBody>
      </p:sp>
      <p:cxnSp>
        <p:nvCxnSpPr>
          <p:cNvPr id="152" name="Google Shape;152;p5"/>
          <p:cNvCxnSpPr/>
          <p:nvPr/>
        </p:nvCxnSpPr>
        <p:spPr>
          <a:xfrm>
            <a:off x="1597768" y="3095625"/>
            <a:ext cx="8704735" cy="0"/>
          </a:xfrm>
          <a:prstGeom prst="straightConnector1">
            <a:avLst/>
          </a:prstGeom>
          <a:noFill/>
          <a:ln cap="flat" cmpd="sng" w="9525">
            <a:solidFill>
              <a:schemeClr val="dk1"/>
            </a:solidFill>
            <a:prstDash val="solid"/>
            <a:miter lim="800000"/>
            <a:headEnd len="sm" w="sm" type="none"/>
            <a:tailEnd len="sm" w="sm" type="none"/>
          </a:ln>
        </p:spPr>
      </p:cxnSp>
      <p:cxnSp>
        <p:nvCxnSpPr>
          <p:cNvPr id="153" name="Google Shape;153;p5"/>
          <p:cNvCxnSpPr>
            <a:stCxn id="150" idx="2"/>
          </p:cNvCxnSpPr>
          <p:nvPr/>
        </p:nvCxnSpPr>
        <p:spPr>
          <a:xfrm>
            <a:off x="5941169" y="2625801"/>
            <a:ext cx="0" cy="450900"/>
          </a:xfrm>
          <a:prstGeom prst="straightConnector1">
            <a:avLst/>
          </a:prstGeom>
          <a:noFill/>
          <a:ln cap="flat" cmpd="sng" w="9525">
            <a:solidFill>
              <a:schemeClr val="dk1"/>
            </a:solidFill>
            <a:prstDash val="solid"/>
            <a:miter lim="800000"/>
            <a:headEnd len="sm" w="sm" type="none"/>
            <a:tailEnd len="med" w="med" type="triangle"/>
          </a:ln>
        </p:spPr>
      </p:cxnSp>
      <p:cxnSp>
        <p:nvCxnSpPr>
          <p:cNvPr id="154" name="Google Shape;154;p5"/>
          <p:cNvCxnSpPr/>
          <p:nvPr/>
        </p:nvCxnSpPr>
        <p:spPr>
          <a:xfrm flipH="1">
            <a:off x="1597768" y="3095625"/>
            <a:ext cx="1" cy="450774"/>
          </a:xfrm>
          <a:prstGeom prst="straightConnector1">
            <a:avLst/>
          </a:prstGeom>
          <a:noFill/>
          <a:ln cap="flat" cmpd="sng" w="9525">
            <a:solidFill>
              <a:schemeClr val="dk1"/>
            </a:solidFill>
            <a:prstDash val="solid"/>
            <a:miter lim="800000"/>
            <a:headEnd len="sm" w="sm" type="none"/>
            <a:tailEnd len="med" w="med" type="triangle"/>
          </a:ln>
        </p:spPr>
      </p:cxnSp>
      <p:cxnSp>
        <p:nvCxnSpPr>
          <p:cNvPr id="155" name="Google Shape;155;p5"/>
          <p:cNvCxnSpPr/>
          <p:nvPr/>
        </p:nvCxnSpPr>
        <p:spPr>
          <a:xfrm flipH="1">
            <a:off x="4385046" y="3095625"/>
            <a:ext cx="1" cy="450774"/>
          </a:xfrm>
          <a:prstGeom prst="straightConnector1">
            <a:avLst/>
          </a:prstGeom>
          <a:noFill/>
          <a:ln cap="flat" cmpd="sng" w="9525">
            <a:solidFill>
              <a:schemeClr val="dk1"/>
            </a:solidFill>
            <a:prstDash val="solid"/>
            <a:miter lim="800000"/>
            <a:headEnd len="sm" w="sm" type="none"/>
            <a:tailEnd len="med" w="med" type="triangle"/>
          </a:ln>
        </p:spPr>
      </p:cxnSp>
      <p:cxnSp>
        <p:nvCxnSpPr>
          <p:cNvPr id="156" name="Google Shape;156;p5"/>
          <p:cNvCxnSpPr/>
          <p:nvPr/>
        </p:nvCxnSpPr>
        <p:spPr>
          <a:xfrm flipH="1">
            <a:off x="7410449" y="3095625"/>
            <a:ext cx="1" cy="450774"/>
          </a:xfrm>
          <a:prstGeom prst="straightConnector1">
            <a:avLst/>
          </a:prstGeom>
          <a:noFill/>
          <a:ln cap="flat" cmpd="sng" w="9525">
            <a:solidFill>
              <a:schemeClr val="dk1"/>
            </a:solidFill>
            <a:prstDash val="solid"/>
            <a:miter lim="800000"/>
            <a:headEnd len="sm" w="sm" type="none"/>
            <a:tailEnd len="med" w="med" type="triangle"/>
          </a:ln>
        </p:spPr>
      </p:cxnSp>
      <p:cxnSp>
        <p:nvCxnSpPr>
          <p:cNvPr id="157" name="Google Shape;157;p5"/>
          <p:cNvCxnSpPr/>
          <p:nvPr/>
        </p:nvCxnSpPr>
        <p:spPr>
          <a:xfrm flipH="1">
            <a:off x="10302503" y="3095625"/>
            <a:ext cx="1" cy="450774"/>
          </a:xfrm>
          <a:prstGeom prst="straightConnector1">
            <a:avLst/>
          </a:prstGeom>
          <a:noFill/>
          <a:ln cap="flat" cmpd="sng" w="9525">
            <a:solidFill>
              <a:schemeClr val="dk1"/>
            </a:solidFill>
            <a:prstDash val="solid"/>
            <a:miter lim="800000"/>
            <a:headEnd len="sm" w="sm" type="none"/>
            <a:tailEnd len="med" w="med" type="triangle"/>
          </a:ln>
        </p:spPr>
      </p:cxnSp>
      <p:sp>
        <p:nvSpPr>
          <p:cNvPr id="158" name="Google Shape;158;p5"/>
          <p:cNvSpPr/>
          <p:nvPr/>
        </p:nvSpPr>
        <p:spPr>
          <a:xfrm>
            <a:off x="550018" y="4537413"/>
            <a:ext cx="2231282" cy="830997"/>
          </a:xfrm>
          <a:prstGeom prst="rect">
            <a:avLst/>
          </a:prstGeom>
          <a:noFill/>
          <a:ln>
            <a:noFill/>
          </a:ln>
        </p:spPr>
        <p:txBody>
          <a:bodyPr anchorCtr="0" anchor="ctr" bIns="45700" lIns="0" spcFirstLastPara="1" rIns="0" wrap="square" tIns="45700">
            <a:spAutoFit/>
          </a:bodyPr>
          <a:lstStyle/>
          <a:p>
            <a:pPr indent="-171450" lvl="0" marL="171450" marR="0" rtl="0" algn="l">
              <a:spcBef>
                <a:spcPts val="0"/>
              </a:spcBef>
              <a:spcAft>
                <a:spcPts val="0"/>
              </a:spcAft>
              <a:buClr>
                <a:schemeClr val="dk1"/>
              </a:buClr>
              <a:buSzPts val="1200"/>
              <a:buFont typeface="Arial"/>
              <a:buChar char="•"/>
            </a:pPr>
            <a:r>
              <a:rPr b="1" lang="en-US" sz="1200">
                <a:solidFill>
                  <a:schemeClr val="dk1"/>
                </a:solidFill>
                <a:latin typeface="Century Gothic"/>
                <a:ea typeface="Century Gothic"/>
                <a:cs typeface="Century Gothic"/>
                <a:sym typeface="Century Gothic"/>
              </a:rPr>
              <a:t>Since it was open source projects it took us several days to build the project in eclipse.</a:t>
            </a:r>
            <a:endParaRPr b="1" sz="1200">
              <a:solidFill>
                <a:schemeClr val="dk1"/>
              </a:solidFill>
              <a:latin typeface="Century Gothic"/>
              <a:ea typeface="Century Gothic"/>
              <a:cs typeface="Century Gothic"/>
              <a:sym typeface="Century Gothic"/>
            </a:endParaRPr>
          </a:p>
        </p:txBody>
      </p:sp>
      <p:grpSp>
        <p:nvGrpSpPr>
          <p:cNvPr id="159" name="Google Shape;159;p5"/>
          <p:cNvGrpSpPr/>
          <p:nvPr/>
        </p:nvGrpSpPr>
        <p:grpSpPr>
          <a:xfrm>
            <a:off x="842242" y="3535560"/>
            <a:ext cx="1536122" cy="1024081"/>
            <a:chOff x="861292" y="3402210"/>
            <a:chExt cx="1536122" cy="1024081"/>
          </a:xfrm>
        </p:grpSpPr>
        <p:graphicFrame>
          <p:nvGraphicFramePr>
            <p:cNvPr id="160" name="Google Shape;160;p5"/>
            <p:cNvGraphicFramePr/>
            <p:nvPr/>
          </p:nvGraphicFramePr>
          <p:xfrm>
            <a:off x="861292" y="3402210"/>
            <a:ext cx="1536122" cy="1024081"/>
          </p:xfrm>
          <a:graphic>
            <a:graphicData uri="http://schemas.openxmlformats.org/drawingml/2006/chart">
              <c:chart r:id="rId4"/>
            </a:graphicData>
          </a:graphic>
        </p:graphicFrame>
        <p:sp>
          <p:nvSpPr>
            <p:cNvPr id="161" name="Google Shape;161;p5"/>
            <p:cNvSpPr/>
            <p:nvPr/>
          </p:nvSpPr>
          <p:spPr>
            <a:xfrm>
              <a:off x="1322103" y="3607394"/>
              <a:ext cx="613712" cy="613712"/>
            </a:xfrm>
            <a:prstGeom prst="ellipse">
              <a:avLst/>
            </a:prstGeom>
            <a:solidFill>
              <a:srgbClr val="2B32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pic>
          <p:nvPicPr>
            <p:cNvPr id="162" name="Google Shape;162;p5"/>
            <p:cNvPicPr preferRelativeResize="0"/>
            <p:nvPr/>
          </p:nvPicPr>
          <p:blipFill rotWithShape="1">
            <a:blip r:embed="rId5">
              <a:alphaModFix/>
            </a:blip>
            <a:srcRect b="0" l="0" r="0" t="0"/>
            <a:stretch/>
          </p:blipFill>
          <p:spPr>
            <a:xfrm>
              <a:off x="1390132" y="3690414"/>
              <a:ext cx="467244" cy="467244"/>
            </a:xfrm>
            <a:prstGeom prst="rect">
              <a:avLst/>
            </a:prstGeom>
            <a:noFill/>
            <a:ln>
              <a:noFill/>
            </a:ln>
          </p:spPr>
        </p:pic>
      </p:grpSp>
      <p:grpSp>
        <p:nvGrpSpPr>
          <p:cNvPr id="163" name="Google Shape;163;p5"/>
          <p:cNvGrpSpPr/>
          <p:nvPr/>
        </p:nvGrpSpPr>
        <p:grpSpPr>
          <a:xfrm>
            <a:off x="6712047" y="3535560"/>
            <a:ext cx="1536122" cy="1024081"/>
            <a:chOff x="7566026" y="3402210"/>
            <a:chExt cx="1536122" cy="1024081"/>
          </a:xfrm>
        </p:grpSpPr>
        <p:graphicFrame>
          <p:nvGraphicFramePr>
            <p:cNvPr id="164" name="Google Shape;164;p5"/>
            <p:cNvGraphicFramePr/>
            <p:nvPr/>
          </p:nvGraphicFramePr>
          <p:xfrm>
            <a:off x="7566026" y="3402210"/>
            <a:ext cx="1536122" cy="1024081"/>
          </p:xfrm>
          <a:graphic>
            <a:graphicData uri="http://schemas.openxmlformats.org/drawingml/2006/chart">
              <c:chart r:id="rId6"/>
            </a:graphicData>
          </a:graphic>
        </p:graphicFrame>
        <p:sp>
          <p:nvSpPr>
            <p:cNvPr id="165" name="Google Shape;165;p5"/>
            <p:cNvSpPr/>
            <p:nvPr/>
          </p:nvSpPr>
          <p:spPr>
            <a:xfrm>
              <a:off x="8027131" y="3607394"/>
              <a:ext cx="613712" cy="613712"/>
            </a:xfrm>
            <a:prstGeom prst="ellipse">
              <a:avLst/>
            </a:prstGeom>
            <a:solidFill>
              <a:srgbClr val="2B32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pic>
          <p:nvPicPr>
            <p:cNvPr id="166" name="Google Shape;166;p5"/>
            <p:cNvPicPr preferRelativeResize="0"/>
            <p:nvPr/>
          </p:nvPicPr>
          <p:blipFill rotWithShape="1">
            <a:blip r:embed="rId7">
              <a:alphaModFix/>
            </a:blip>
            <a:srcRect b="0" l="0" r="0" t="0"/>
            <a:stretch/>
          </p:blipFill>
          <p:spPr>
            <a:xfrm>
              <a:off x="8099987" y="3690036"/>
              <a:ext cx="468000" cy="468000"/>
            </a:xfrm>
            <a:prstGeom prst="rect">
              <a:avLst/>
            </a:prstGeom>
            <a:noFill/>
            <a:ln>
              <a:noFill/>
            </a:ln>
          </p:spPr>
        </p:pic>
      </p:grpSp>
      <p:grpSp>
        <p:nvGrpSpPr>
          <p:cNvPr id="167" name="Google Shape;167;p5"/>
          <p:cNvGrpSpPr/>
          <p:nvPr/>
        </p:nvGrpSpPr>
        <p:grpSpPr>
          <a:xfrm>
            <a:off x="3648557" y="3564135"/>
            <a:ext cx="1536122" cy="1024081"/>
            <a:chOff x="3213679" y="3402210"/>
            <a:chExt cx="1536122" cy="1024081"/>
          </a:xfrm>
        </p:grpSpPr>
        <p:graphicFrame>
          <p:nvGraphicFramePr>
            <p:cNvPr id="168" name="Google Shape;168;p5"/>
            <p:cNvGraphicFramePr/>
            <p:nvPr/>
          </p:nvGraphicFramePr>
          <p:xfrm>
            <a:off x="3213679" y="3402210"/>
            <a:ext cx="1536122" cy="1024081"/>
          </p:xfrm>
          <a:graphic>
            <a:graphicData uri="http://schemas.openxmlformats.org/drawingml/2006/chart">
              <c:chart r:id="rId8"/>
            </a:graphicData>
          </a:graphic>
        </p:graphicFrame>
        <p:sp>
          <p:nvSpPr>
            <p:cNvPr id="169" name="Google Shape;169;p5"/>
            <p:cNvSpPr/>
            <p:nvPr/>
          </p:nvSpPr>
          <p:spPr>
            <a:xfrm>
              <a:off x="3674587" y="3607394"/>
              <a:ext cx="613712" cy="613712"/>
            </a:xfrm>
            <a:prstGeom prst="ellipse">
              <a:avLst/>
            </a:prstGeom>
            <a:solidFill>
              <a:srgbClr val="2B32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pic>
          <p:nvPicPr>
            <p:cNvPr id="170" name="Google Shape;170;p5"/>
            <p:cNvPicPr preferRelativeResize="0"/>
            <p:nvPr/>
          </p:nvPicPr>
          <p:blipFill rotWithShape="1">
            <a:blip r:embed="rId9">
              <a:alphaModFix/>
            </a:blip>
            <a:srcRect b="0" l="0" r="0" t="0"/>
            <a:stretch/>
          </p:blipFill>
          <p:spPr>
            <a:xfrm>
              <a:off x="3743325" y="3686175"/>
              <a:ext cx="468000" cy="468000"/>
            </a:xfrm>
            <a:prstGeom prst="rect">
              <a:avLst/>
            </a:prstGeom>
            <a:noFill/>
            <a:ln>
              <a:noFill/>
            </a:ln>
          </p:spPr>
        </p:pic>
      </p:grpSp>
      <p:grpSp>
        <p:nvGrpSpPr>
          <p:cNvPr id="171" name="Google Shape;171;p5"/>
          <p:cNvGrpSpPr/>
          <p:nvPr/>
        </p:nvGrpSpPr>
        <p:grpSpPr>
          <a:xfrm>
            <a:off x="9537411" y="3526035"/>
            <a:ext cx="1536122" cy="1024081"/>
            <a:chOff x="10175586" y="3402210"/>
            <a:chExt cx="1536122" cy="1024081"/>
          </a:xfrm>
        </p:grpSpPr>
        <p:graphicFrame>
          <p:nvGraphicFramePr>
            <p:cNvPr id="172" name="Google Shape;172;p5"/>
            <p:cNvGraphicFramePr/>
            <p:nvPr/>
          </p:nvGraphicFramePr>
          <p:xfrm>
            <a:off x="10175586" y="3402210"/>
            <a:ext cx="1536122" cy="1024081"/>
          </p:xfrm>
          <a:graphic>
            <a:graphicData uri="http://schemas.openxmlformats.org/drawingml/2006/chart">
              <c:chart r:id="rId10"/>
            </a:graphicData>
          </a:graphic>
        </p:graphicFrame>
        <p:sp>
          <p:nvSpPr>
            <p:cNvPr id="173" name="Google Shape;173;p5"/>
            <p:cNvSpPr/>
            <p:nvPr/>
          </p:nvSpPr>
          <p:spPr>
            <a:xfrm>
              <a:off x="10636790" y="3607394"/>
              <a:ext cx="613712" cy="613712"/>
            </a:xfrm>
            <a:prstGeom prst="ellipse">
              <a:avLst/>
            </a:prstGeom>
            <a:solidFill>
              <a:srgbClr val="2B32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pic>
          <p:nvPicPr>
            <p:cNvPr id="174" name="Google Shape;174;p5"/>
            <p:cNvPicPr preferRelativeResize="0"/>
            <p:nvPr/>
          </p:nvPicPr>
          <p:blipFill rotWithShape="1">
            <a:blip r:embed="rId11">
              <a:alphaModFix/>
            </a:blip>
            <a:srcRect b="0" l="13419" r="13418" t="0"/>
            <a:stretch/>
          </p:blipFill>
          <p:spPr>
            <a:xfrm>
              <a:off x="10709646" y="3686175"/>
              <a:ext cx="468000" cy="479756"/>
            </a:xfrm>
            <a:prstGeom prst="rect">
              <a:avLst/>
            </a:prstGeom>
            <a:noFill/>
            <a:ln>
              <a:noFill/>
            </a:ln>
          </p:spPr>
        </p:pic>
      </p:grpSp>
      <p:grpSp>
        <p:nvGrpSpPr>
          <p:cNvPr id="175" name="Google Shape;175;p5"/>
          <p:cNvGrpSpPr/>
          <p:nvPr/>
        </p:nvGrpSpPr>
        <p:grpSpPr>
          <a:xfrm>
            <a:off x="829707" y="3535560"/>
            <a:ext cx="1536122" cy="1024081"/>
            <a:chOff x="861292" y="3402210"/>
            <a:chExt cx="1536122" cy="1024081"/>
          </a:xfrm>
        </p:grpSpPr>
        <p:graphicFrame>
          <p:nvGraphicFramePr>
            <p:cNvPr id="176" name="Google Shape;176;p5"/>
            <p:cNvGraphicFramePr/>
            <p:nvPr/>
          </p:nvGraphicFramePr>
          <p:xfrm>
            <a:off x="861292" y="3402210"/>
            <a:ext cx="1536122" cy="1024081"/>
          </p:xfrm>
          <a:graphic>
            <a:graphicData uri="http://schemas.openxmlformats.org/drawingml/2006/chart">
              <c:chart r:id="rId12"/>
            </a:graphicData>
          </a:graphic>
        </p:graphicFrame>
        <p:sp>
          <p:nvSpPr>
            <p:cNvPr id="177" name="Google Shape;177;p5"/>
            <p:cNvSpPr/>
            <p:nvPr/>
          </p:nvSpPr>
          <p:spPr>
            <a:xfrm>
              <a:off x="1322103" y="3607394"/>
              <a:ext cx="613712" cy="613712"/>
            </a:xfrm>
            <a:prstGeom prst="ellipse">
              <a:avLst/>
            </a:prstGeom>
            <a:solidFill>
              <a:srgbClr val="2B32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pic>
          <p:nvPicPr>
            <p:cNvPr id="178" name="Google Shape;178;p5"/>
            <p:cNvPicPr preferRelativeResize="0"/>
            <p:nvPr/>
          </p:nvPicPr>
          <p:blipFill rotWithShape="1">
            <a:blip r:embed="rId5">
              <a:alphaModFix/>
            </a:blip>
            <a:srcRect b="0" l="0" r="0" t="0"/>
            <a:stretch/>
          </p:blipFill>
          <p:spPr>
            <a:xfrm>
              <a:off x="1390132" y="3690414"/>
              <a:ext cx="467244" cy="467244"/>
            </a:xfrm>
            <a:prstGeom prst="rect">
              <a:avLst/>
            </a:prstGeom>
            <a:noFill/>
            <a:ln>
              <a:noFill/>
            </a:ln>
          </p:spPr>
        </p:pic>
      </p:grpSp>
      <p:grpSp>
        <p:nvGrpSpPr>
          <p:cNvPr id="179" name="Google Shape;179;p5"/>
          <p:cNvGrpSpPr/>
          <p:nvPr/>
        </p:nvGrpSpPr>
        <p:grpSpPr>
          <a:xfrm>
            <a:off x="3636022" y="3535560"/>
            <a:ext cx="1536122" cy="1024081"/>
            <a:chOff x="3213679" y="3402210"/>
            <a:chExt cx="1536122" cy="1024081"/>
          </a:xfrm>
        </p:grpSpPr>
        <p:graphicFrame>
          <p:nvGraphicFramePr>
            <p:cNvPr id="180" name="Google Shape;180;p5"/>
            <p:cNvGraphicFramePr/>
            <p:nvPr/>
          </p:nvGraphicFramePr>
          <p:xfrm>
            <a:off x="3213679" y="3402210"/>
            <a:ext cx="1536122" cy="1024081"/>
          </p:xfrm>
          <a:graphic>
            <a:graphicData uri="http://schemas.openxmlformats.org/drawingml/2006/chart">
              <c:chart r:id="rId13"/>
            </a:graphicData>
          </a:graphic>
        </p:graphicFrame>
        <p:sp>
          <p:nvSpPr>
            <p:cNvPr id="181" name="Google Shape;181;p5"/>
            <p:cNvSpPr/>
            <p:nvPr/>
          </p:nvSpPr>
          <p:spPr>
            <a:xfrm>
              <a:off x="3674587" y="3607394"/>
              <a:ext cx="613712" cy="613712"/>
            </a:xfrm>
            <a:prstGeom prst="ellipse">
              <a:avLst/>
            </a:prstGeom>
            <a:solidFill>
              <a:srgbClr val="2B32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pic>
          <p:nvPicPr>
            <p:cNvPr id="182" name="Google Shape;182;p5"/>
            <p:cNvPicPr preferRelativeResize="0"/>
            <p:nvPr/>
          </p:nvPicPr>
          <p:blipFill rotWithShape="1">
            <a:blip r:embed="rId9">
              <a:alphaModFix/>
            </a:blip>
            <a:srcRect b="0" l="0" r="0" t="0"/>
            <a:stretch/>
          </p:blipFill>
          <p:spPr>
            <a:xfrm>
              <a:off x="3743325" y="3686175"/>
              <a:ext cx="468000" cy="468000"/>
            </a:xfrm>
            <a:prstGeom prst="rect">
              <a:avLst/>
            </a:prstGeom>
            <a:noFill/>
            <a:ln>
              <a:noFill/>
            </a:ln>
          </p:spPr>
        </p:pic>
      </p:grpSp>
      <p:grpSp>
        <p:nvGrpSpPr>
          <p:cNvPr id="183" name="Google Shape;183;p5"/>
          <p:cNvGrpSpPr/>
          <p:nvPr/>
        </p:nvGrpSpPr>
        <p:grpSpPr>
          <a:xfrm>
            <a:off x="9524876" y="3535560"/>
            <a:ext cx="1536122" cy="1024081"/>
            <a:chOff x="10175586" y="3402210"/>
            <a:chExt cx="1536122" cy="1024081"/>
          </a:xfrm>
        </p:grpSpPr>
        <p:graphicFrame>
          <p:nvGraphicFramePr>
            <p:cNvPr id="184" name="Google Shape;184;p5"/>
            <p:cNvGraphicFramePr/>
            <p:nvPr/>
          </p:nvGraphicFramePr>
          <p:xfrm>
            <a:off x="10175586" y="3402210"/>
            <a:ext cx="1536122" cy="1024081"/>
          </p:xfrm>
          <a:graphic>
            <a:graphicData uri="http://schemas.openxmlformats.org/drawingml/2006/chart">
              <c:chart r:id="rId14"/>
            </a:graphicData>
          </a:graphic>
        </p:graphicFrame>
        <p:sp>
          <p:nvSpPr>
            <p:cNvPr id="185" name="Google Shape;185;p5"/>
            <p:cNvSpPr/>
            <p:nvPr/>
          </p:nvSpPr>
          <p:spPr>
            <a:xfrm>
              <a:off x="10636790" y="3607394"/>
              <a:ext cx="613712" cy="613712"/>
            </a:xfrm>
            <a:prstGeom prst="ellipse">
              <a:avLst/>
            </a:prstGeom>
            <a:solidFill>
              <a:srgbClr val="2B32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pic>
          <p:nvPicPr>
            <p:cNvPr id="186" name="Google Shape;186;p5"/>
            <p:cNvPicPr preferRelativeResize="0"/>
            <p:nvPr/>
          </p:nvPicPr>
          <p:blipFill rotWithShape="1">
            <a:blip r:embed="rId11">
              <a:alphaModFix/>
            </a:blip>
            <a:srcRect b="0" l="13419" r="13418" t="0"/>
            <a:stretch/>
          </p:blipFill>
          <p:spPr>
            <a:xfrm>
              <a:off x="10709646" y="3686175"/>
              <a:ext cx="468000" cy="479756"/>
            </a:xfrm>
            <a:prstGeom prst="rect">
              <a:avLst/>
            </a:prstGeom>
            <a:noFill/>
            <a:ln>
              <a:noFill/>
            </a:ln>
          </p:spPr>
        </p:pic>
      </p:grpSp>
      <p:sp>
        <p:nvSpPr>
          <p:cNvPr id="187" name="Google Shape;187;p5"/>
          <p:cNvSpPr/>
          <p:nvPr/>
        </p:nvSpPr>
        <p:spPr>
          <a:xfrm>
            <a:off x="3426286" y="4531146"/>
            <a:ext cx="2202707" cy="1200329"/>
          </a:xfrm>
          <a:prstGeom prst="rect">
            <a:avLst/>
          </a:prstGeom>
          <a:noFill/>
          <a:ln>
            <a:noFill/>
          </a:ln>
        </p:spPr>
        <p:txBody>
          <a:bodyPr anchorCtr="0" anchor="ctr" bIns="45700" lIns="0" spcFirstLastPara="1" rIns="0" wrap="square" tIns="45700">
            <a:spAutoFit/>
          </a:bodyPr>
          <a:lstStyle/>
          <a:p>
            <a:pPr indent="-171450" lvl="0" marL="171450" marR="0" rtl="0" algn="l">
              <a:spcBef>
                <a:spcPts val="0"/>
              </a:spcBef>
              <a:spcAft>
                <a:spcPts val="0"/>
              </a:spcAft>
              <a:buClr>
                <a:schemeClr val="dk1"/>
              </a:buClr>
              <a:buSzPts val="1200"/>
              <a:buFont typeface="Arial"/>
              <a:buChar char="•"/>
            </a:pPr>
            <a:r>
              <a:rPr b="1" lang="en-US" sz="1200">
                <a:solidFill>
                  <a:schemeClr val="dk1"/>
                </a:solidFill>
                <a:latin typeface="Century Gothic"/>
                <a:ea typeface="Century Gothic"/>
                <a:cs typeface="Century Gothic"/>
                <a:sym typeface="Century Gothic"/>
              </a:rPr>
              <a:t>Faced several issue regarding maven version conflicts &amp; Eclipse version. Many Release was quite old due to which there were conflicts.</a:t>
            </a:r>
            <a:endParaRPr b="1" sz="1200">
              <a:solidFill>
                <a:schemeClr val="dk1"/>
              </a:solidFill>
              <a:latin typeface="Century Gothic"/>
              <a:ea typeface="Century Gothic"/>
              <a:cs typeface="Century Gothic"/>
              <a:sym typeface="Century Gothic"/>
            </a:endParaRPr>
          </a:p>
        </p:txBody>
      </p:sp>
      <p:sp>
        <p:nvSpPr>
          <p:cNvPr id="188" name="Google Shape;188;p5"/>
          <p:cNvSpPr/>
          <p:nvPr/>
        </p:nvSpPr>
        <p:spPr>
          <a:xfrm>
            <a:off x="6169816" y="4399410"/>
            <a:ext cx="2307482" cy="1200329"/>
          </a:xfrm>
          <a:prstGeom prst="rect">
            <a:avLst/>
          </a:prstGeom>
          <a:noFill/>
          <a:ln>
            <a:noFill/>
          </a:ln>
        </p:spPr>
        <p:txBody>
          <a:bodyPr anchorCtr="0" anchor="ctr" bIns="45700" lIns="0" spcFirstLastPara="1" rIns="0" wrap="square" tIns="45700">
            <a:spAutoFit/>
          </a:bodyPr>
          <a:lstStyle/>
          <a:p>
            <a:pPr indent="-171450" lvl="0" marL="171450" marR="0" rtl="0" algn="l">
              <a:spcBef>
                <a:spcPts val="0"/>
              </a:spcBef>
              <a:spcAft>
                <a:spcPts val="0"/>
              </a:spcAft>
              <a:buClr>
                <a:schemeClr val="dk1"/>
              </a:buClr>
              <a:buSzPts val="1200"/>
              <a:buFont typeface="Arial"/>
              <a:buChar char="•"/>
            </a:pPr>
            <a:r>
              <a:rPr b="1" lang="en-US" sz="1200">
                <a:solidFill>
                  <a:schemeClr val="dk1"/>
                </a:solidFill>
                <a:latin typeface="Century Gothic"/>
                <a:ea typeface="Century Gothic"/>
                <a:cs typeface="Century Gothic"/>
                <a:sym typeface="Century Gothic"/>
              </a:rPr>
              <a:t>We have used Neon Eclipse &amp; IntelliJ latest Version to build the projects with latest jdk &amp; Jre but many a times the projects are not building because the versions. </a:t>
            </a:r>
            <a:endParaRPr/>
          </a:p>
        </p:txBody>
      </p:sp>
      <p:sp>
        <p:nvSpPr>
          <p:cNvPr id="189" name="Google Shape;189;p5"/>
          <p:cNvSpPr/>
          <p:nvPr/>
        </p:nvSpPr>
        <p:spPr>
          <a:xfrm>
            <a:off x="8706427" y="4531146"/>
            <a:ext cx="3342698" cy="1015663"/>
          </a:xfrm>
          <a:prstGeom prst="rect">
            <a:avLst/>
          </a:prstGeom>
          <a:noFill/>
          <a:ln>
            <a:noFill/>
          </a:ln>
        </p:spPr>
        <p:txBody>
          <a:bodyPr anchorCtr="0" anchor="ctr" bIns="45700" lIns="0" spcFirstLastPara="1" rIns="0" wrap="square" tIns="45700">
            <a:spAutoFit/>
          </a:bodyPr>
          <a:lstStyle/>
          <a:p>
            <a:pPr indent="-171450" lvl="1" marL="628650" marR="0" rtl="0" algn="l">
              <a:spcBef>
                <a:spcPts val="0"/>
              </a:spcBef>
              <a:spcAft>
                <a:spcPts val="0"/>
              </a:spcAft>
              <a:buClr>
                <a:schemeClr val="dk1"/>
              </a:buClr>
              <a:buSzPts val="1200"/>
              <a:buFont typeface="Arial"/>
              <a:buChar char="•"/>
            </a:pPr>
            <a:r>
              <a:rPr b="1" i="0" lang="en-US" sz="1200" u="none" cap="none" strike="noStrike">
                <a:solidFill>
                  <a:schemeClr val="dk1"/>
                </a:solidFill>
                <a:latin typeface="Century Gothic"/>
                <a:ea typeface="Century Gothic"/>
                <a:cs typeface="Century Gothic"/>
                <a:sym typeface="Century Gothic"/>
              </a:rPr>
              <a:t>Once set up was done, next steps were quite simple to gather data. </a:t>
            </a:r>
            <a:endParaRPr/>
          </a:p>
          <a:p>
            <a:pPr indent="-171450" lvl="2" marL="1085850" marR="0" rtl="0" algn="l">
              <a:spcBef>
                <a:spcPts val="0"/>
              </a:spcBef>
              <a:spcAft>
                <a:spcPts val="0"/>
              </a:spcAft>
              <a:buClr>
                <a:schemeClr val="dk1"/>
              </a:buClr>
              <a:buSzPts val="1200"/>
              <a:buFont typeface="Arial"/>
              <a:buChar char="•"/>
            </a:pPr>
            <a:r>
              <a:rPr b="1" i="0" lang="en-US" sz="1200" u="none" cap="none" strike="noStrike">
                <a:solidFill>
                  <a:schemeClr val="dk1"/>
                </a:solidFill>
                <a:latin typeface="Century Gothic"/>
                <a:ea typeface="Century Gothic"/>
                <a:cs typeface="Century Gothic"/>
                <a:sym typeface="Century Gothic"/>
              </a:rPr>
              <a:t>Adding dependency in pom.xml</a:t>
            </a:r>
            <a:endParaRPr/>
          </a:p>
          <a:p>
            <a:pPr indent="-171450" lvl="2" marL="1085850" marR="0" rtl="0" algn="l">
              <a:spcBef>
                <a:spcPts val="0"/>
              </a:spcBef>
              <a:spcAft>
                <a:spcPts val="0"/>
              </a:spcAft>
              <a:buClr>
                <a:schemeClr val="dk1"/>
              </a:buClr>
              <a:buSzPts val="1200"/>
              <a:buFont typeface="Arial"/>
              <a:buChar char="•"/>
            </a:pPr>
            <a:r>
              <a:rPr b="1" i="0" lang="en-US" sz="1200" u="none" cap="none" strike="noStrike">
                <a:solidFill>
                  <a:schemeClr val="dk1"/>
                </a:solidFill>
                <a:latin typeface="Century Gothic"/>
                <a:ea typeface="Century Gothic"/>
                <a:cs typeface="Century Gothic"/>
                <a:sym typeface="Century Gothic"/>
              </a:rPr>
              <a:t>Run goal or build maven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4"/>
          <p:cNvSpPr txBox="1"/>
          <p:nvPr>
            <p:ph type="title"/>
          </p:nvPr>
        </p:nvSpPr>
        <p:spPr>
          <a:xfrm>
            <a:off x="432000" y="14514"/>
            <a:ext cx="11339998"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METRICS MEASURED</a:t>
            </a:r>
            <a:endParaRPr/>
          </a:p>
        </p:txBody>
      </p:sp>
      <p:sp>
        <p:nvSpPr>
          <p:cNvPr id="196" name="Google Shape;196;p4"/>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close up of a piece of paper&#10;&#10;Description automatically generated" id="197" name="Google Shape;197;p4"/>
          <p:cNvPicPr preferRelativeResize="0"/>
          <p:nvPr/>
        </p:nvPicPr>
        <p:blipFill rotWithShape="1">
          <a:blip r:embed="rId3">
            <a:alphaModFix/>
          </a:blip>
          <a:srcRect b="0" l="0" r="0" t="0"/>
          <a:stretch/>
        </p:blipFill>
        <p:spPr>
          <a:xfrm>
            <a:off x="-53278" y="1571625"/>
            <a:ext cx="5523290" cy="4267199"/>
          </a:xfrm>
          <a:prstGeom prst="rect">
            <a:avLst/>
          </a:prstGeom>
          <a:noFill/>
          <a:ln>
            <a:noFill/>
          </a:ln>
        </p:spPr>
      </p:pic>
      <p:grpSp>
        <p:nvGrpSpPr>
          <p:cNvPr id="198" name="Google Shape;198;p4"/>
          <p:cNvGrpSpPr/>
          <p:nvPr/>
        </p:nvGrpSpPr>
        <p:grpSpPr>
          <a:xfrm>
            <a:off x="6937598" y="1366610"/>
            <a:ext cx="5332127" cy="4605565"/>
            <a:chOff x="669718" y="1405809"/>
            <a:chExt cx="4063146" cy="3699590"/>
          </a:xfrm>
        </p:grpSpPr>
        <p:sp>
          <p:nvSpPr>
            <p:cNvPr id="199" name="Google Shape;199;p4"/>
            <p:cNvSpPr/>
            <p:nvPr/>
          </p:nvSpPr>
          <p:spPr>
            <a:xfrm flipH="1" rot="10800000">
              <a:off x="1853184" y="1405809"/>
              <a:ext cx="1676610" cy="1576382"/>
            </a:xfrm>
            <a:custGeom>
              <a:rect b="b" l="l" r="r" t="t"/>
              <a:pathLst>
                <a:path extrusionOk="0" h="2057361" w="2188171">
                  <a:moveTo>
                    <a:pt x="1097276" y="2057361"/>
                  </a:moveTo>
                  <a:cubicBezTo>
                    <a:pt x="1443899" y="2057361"/>
                    <a:pt x="2122958" y="1908914"/>
                    <a:pt x="2188171" y="1503241"/>
                  </a:cubicBezTo>
                  <a:cubicBezTo>
                    <a:pt x="2163927" y="1495178"/>
                    <a:pt x="2140286" y="1484410"/>
                    <a:pt x="2117168" y="1471311"/>
                  </a:cubicBezTo>
                  <a:cubicBezTo>
                    <a:pt x="1862564" y="1327050"/>
                    <a:pt x="1560409" y="669709"/>
                    <a:pt x="1264456" y="80415"/>
                  </a:cubicBezTo>
                  <a:lnTo>
                    <a:pt x="1310883" y="0"/>
                  </a:lnTo>
                  <a:lnTo>
                    <a:pt x="778206" y="0"/>
                  </a:lnTo>
                  <a:cubicBezTo>
                    <a:pt x="415839" y="550951"/>
                    <a:pt x="-2358" y="1141295"/>
                    <a:pt x="11" y="1433918"/>
                  </a:cubicBezTo>
                  <a:cubicBezTo>
                    <a:pt x="3148" y="1821495"/>
                    <a:pt x="491273" y="2057361"/>
                    <a:pt x="1097276" y="2057361"/>
                  </a:cubicBezTo>
                  <a:close/>
                </a:path>
              </a:pathLst>
            </a:custGeom>
            <a:gradFill>
              <a:gsLst>
                <a:gs pos="0">
                  <a:srgbClr val="AD5207"/>
                </a:gs>
                <a:gs pos="47000">
                  <a:srgbClr val="EB8B3C"/>
                </a:gs>
                <a:gs pos="100000">
                  <a:schemeClr val="accent6"/>
                </a:gs>
              </a:gsLst>
              <a:lin ang="5400000" scaled="0"/>
            </a:gradFill>
            <a:ln cap="flat" cmpd="sng" w="571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00" name="Google Shape;200;p4"/>
            <p:cNvSpPr/>
            <p:nvPr/>
          </p:nvSpPr>
          <p:spPr>
            <a:xfrm flipH="1" rot="-7200000">
              <a:off x="2793689" y="1957894"/>
              <a:ext cx="1675442" cy="1576382"/>
            </a:xfrm>
            <a:custGeom>
              <a:rect b="b" l="l" r="r" t="t"/>
              <a:pathLst>
                <a:path extrusionOk="0" h="2057361" w="2186646">
                  <a:moveTo>
                    <a:pt x="50507" y="1635375"/>
                  </a:moveTo>
                  <a:cubicBezTo>
                    <a:pt x="190339" y="1901653"/>
                    <a:pt x="604898" y="2057361"/>
                    <a:pt x="1097276" y="2057361"/>
                  </a:cubicBezTo>
                  <a:cubicBezTo>
                    <a:pt x="1439870" y="2057361"/>
                    <a:pt x="2107216" y="1912345"/>
                    <a:pt x="2186646" y="1517443"/>
                  </a:cubicBezTo>
                  <a:cubicBezTo>
                    <a:pt x="2145694" y="1508942"/>
                    <a:pt x="2105984" y="1493643"/>
                    <a:pt x="2067706" y="1471954"/>
                  </a:cubicBezTo>
                  <a:cubicBezTo>
                    <a:pt x="1813102" y="1327693"/>
                    <a:pt x="1510947" y="670352"/>
                    <a:pt x="1214994" y="81058"/>
                  </a:cubicBezTo>
                  <a:lnTo>
                    <a:pt x="1261793" y="0"/>
                  </a:lnTo>
                  <a:lnTo>
                    <a:pt x="778206" y="0"/>
                  </a:lnTo>
                  <a:cubicBezTo>
                    <a:pt x="415839" y="550951"/>
                    <a:pt x="-2358" y="1141294"/>
                    <a:pt x="11" y="1433918"/>
                  </a:cubicBezTo>
                  <a:cubicBezTo>
                    <a:pt x="599" y="1506589"/>
                    <a:pt x="18237" y="1573926"/>
                    <a:pt x="50507" y="1635375"/>
                  </a:cubicBezTo>
                  <a:close/>
                </a:path>
              </a:pathLst>
            </a:custGeom>
            <a:gradFill>
              <a:gsLst>
                <a:gs pos="0">
                  <a:srgbClr val="0D3376"/>
                </a:gs>
                <a:gs pos="81700">
                  <a:srgbClr val="0299DA"/>
                </a:gs>
                <a:gs pos="100000">
                  <a:srgbClr val="00B0F0"/>
                </a:gs>
              </a:gsLst>
              <a:lin ang="5400000" scaled="0"/>
            </a:gradFill>
            <a:ln cap="flat" cmpd="sng" w="571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01" name="Google Shape;201;p4"/>
            <p:cNvSpPr/>
            <p:nvPr/>
          </p:nvSpPr>
          <p:spPr>
            <a:xfrm flipH="1" rot="-3600000">
              <a:off x="2760029" y="3010689"/>
              <a:ext cx="1670605" cy="1576382"/>
            </a:xfrm>
            <a:custGeom>
              <a:rect b="b" l="l" r="r" t="t"/>
              <a:pathLst>
                <a:path extrusionOk="0" h="2057361" w="2180334">
                  <a:moveTo>
                    <a:pt x="252332" y="813832"/>
                  </a:moveTo>
                  <a:cubicBezTo>
                    <a:pt x="102783" y="1066864"/>
                    <a:pt x="-1174" y="1287606"/>
                    <a:pt x="11" y="1433919"/>
                  </a:cubicBezTo>
                  <a:cubicBezTo>
                    <a:pt x="3148" y="1821495"/>
                    <a:pt x="491273" y="2057361"/>
                    <a:pt x="1097276" y="2057361"/>
                  </a:cubicBezTo>
                  <a:cubicBezTo>
                    <a:pt x="1433748" y="2057361"/>
                    <a:pt x="2083468" y="1917482"/>
                    <a:pt x="2180334" y="1537981"/>
                  </a:cubicBezTo>
                  <a:cubicBezTo>
                    <a:pt x="2151229" y="1529910"/>
                    <a:pt x="2122821" y="1517403"/>
                    <a:pt x="2094992" y="1500978"/>
                  </a:cubicBezTo>
                  <a:cubicBezTo>
                    <a:pt x="1798854" y="1326198"/>
                    <a:pt x="1520348" y="691527"/>
                    <a:pt x="1239612" y="114703"/>
                  </a:cubicBezTo>
                  <a:lnTo>
                    <a:pt x="1305836" y="0"/>
                  </a:lnTo>
                  <a:lnTo>
                    <a:pt x="778206" y="0"/>
                  </a:lnTo>
                  <a:cubicBezTo>
                    <a:pt x="597022" y="275475"/>
                    <a:pt x="401881" y="560799"/>
                    <a:pt x="252332" y="813832"/>
                  </a:cubicBezTo>
                  <a:close/>
                </a:path>
              </a:pathLst>
            </a:custGeom>
            <a:gradFill>
              <a:gsLst>
                <a:gs pos="0">
                  <a:srgbClr val="7E0300"/>
                </a:gs>
                <a:gs pos="79000">
                  <a:srgbClr val="E50807"/>
                </a:gs>
                <a:gs pos="100000">
                  <a:srgbClr val="FF0000"/>
                </a:gs>
              </a:gsLst>
              <a:lin ang="5400000" scaled="0"/>
            </a:gradFill>
            <a:ln cap="flat" cmpd="sng" w="571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02" name="Google Shape;202;p4"/>
            <p:cNvSpPr/>
            <p:nvPr/>
          </p:nvSpPr>
          <p:spPr>
            <a:xfrm rot="7200000">
              <a:off x="934162" y="1953876"/>
              <a:ext cx="1672597" cy="1576382"/>
            </a:xfrm>
            <a:custGeom>
              <a:rect b="b" l="l" r="r" t="t"/>
              <a:pathLst>
                <a:path extrusionOk="0" h="2057361" w="2182933">
                  <a:moveTo>
                    <a:pt x="38879" y="1635374"/>
                  </a:moveTo>
                  <a:cubicBezTo>
                    <a:pt x="20780" y="1600909"/>
                    <a:pt x="7284" y="1564592"/>
                    <a:pt x="0" y="1526256"/>
                  </a:cubicBezTo>
                  <a:cubicBezTo>
                    <a:pt x="22828" y="1518153"/>
                    <a:pt x="45187" y="1507839"/>
                    <a:pt x="67077" y="1495436"/>
                  </a:cubicBezTo>
                  <a:cubicBezTo>
                    <a:pt x="321681" y="1351176"/>
                    <a:pt x="623835" y="693835"/>
                    <a:pt x="919789" y="104541"/>
                  </a:cubicBezTo>
                  <a:lnTo>
                    <a:pt x="859433" y="0"/>
                  </a:lnTo>
                  <a:lnTo>
                    <a:pt x="1410055" y="0"/>
                  </a:lnTo>
                  <a:cubicBezTo>
                    <a:pt x="1769230" y="531536"/>
                    <a:pt x="2179619" y="1090065"/>
                    <a:pt x="2182914" y="1433918"/>
                  </a:cubicBezTo>
                  <a:cubicBezTo>
                    <a:pt x="2187305" y="1892075"/>
                    <a:pt x="1451404" y="2057361"/>
                    <a:pt x="1085649" y="2057361"/>
                  </a:cubicBezTo>
                  <a:cubicBezTo>
                    <a:pt x="593271" y="2057361"/>
                    <a:pt x="178712" y="1901652"/>
                    <a:pt x="38879" y="1635374"/>
                  </a:cubicBezTo>
                  <a:close/>
                </a:path>
              </a:pathLst>
            </a:custGeom>
            <a:gradFill>
              <a:gsLst>
                <a:gs pos="0">
                  <a:srgbClr val="444D51"/>
                </a:gs>
                <a:gs pos="54000">
                  <a:srgbClr val="66737A"/>
                </a:gs>
                <a:gs pos="100000">
                  <a:srgbClr val="D0D5D8"/>
                </a:gs>
              </a:gsLst>
              <a:lin ang="5400000" scaled="0"/>
            </a:gradFill>
            <a:ln cap="flat" cmpd="sng" w="571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03" name="Google Shape;203;p4"/>
            <p:cNvSpPr/>
            <p:nvPr/>
          </p:nvSpPr>
          <p:spPr>
            <a:xfrm>
              <a:off x="1865498" y="3529017"/>
              <a:ext cx="1669190" cy="1576382"/>
            </a:xfrm>
            <a:custGeom>
              <a:rect b="b" l="l" r="r" t="t"/>
              <a:pathLst>
                <a:path extrusionOk="0" h="2057361" w="2178487">
                  <a:moveTo>
                    <a:pt x="895695" y="0"/>
                  </a:moveTo>
                  <a:lnTo>
                    <a:pt x="1405609" y="0"/>
                  </a:lnTo>
                  <a:cubicBezTo>
                    <a:pt x="1764784" y="531537"/>
                    <a:pt x="2175173" y="1090065"/>
                    <a:pt x="2178468" y="1433918"/>
                  </a:cubicBezTo>
                  <a:cubicBezTo>
                    <a:pt x="2182859" y="1892075"/>
                    <a:pt x="1446958" y="2057361"/>
                    <a:pt x="1081203" y="2057361"/>
                  </a:cubicBezTo>
                  <a:cubicBezTo>
                    <a:pt x="535014" y="2057361"/>
                    <a:pt x="84582" y="1865759"/>
                    <a:pt x="0" y="1543817"/>
                  </a:cubicBezTo>
                  <a:cubicBezTo>
                    <a:pt x="36694" y="1536726"/>
                    <a:pt x="72316" y="1522332"/>
                    <a:pt x="107037" y="1501840"/>
                  </a:cubicBezTo>
                  <a:cubicBezTo>
                    <a:pt x="403175" y="1327060"/>
                    <a:pt x="681680" y="692388"/>
                    <a:pt x="962417" y="115565"/>
                  </a:cubicBezTo>
                  <a:close/>
                </a:path>
              </a:pathLst>
            </a:custGeom>
            <a:gradFill>
              <a:gsLst>
                <a:gs pos="0">
                  <a:srgbClr val="004207"/>
                </a:gs>
                <a:gs pos="72000">
                  <a:srgbClr val="00A108"/>
                </a:gs>
                <a:gs pos="100000">
                  <a:srgbClr val="00D00A"/>
                </a:gs>
              </a:gsLst>
              <a:lin ang="5400000" scaled="0"/>
            </a:gradFill>
            <a:ln cap="flat" cmpd="sng" w="571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204" name="Google Shape;204;p4"/>
            <p:cNvSpPr/>
            <p:nvPr/>
          </p:nvSpPr>
          <p:spPr>
            <a:xfrm rot="3600000">
              <a:off x="965149" y="3013900"/>
              <a:ext cx="1668360" cy="1576382"/>
            </a:xfrm>
            <a:custGeom>
              <a:rect b="b" l="l" r="r" t="t"/>
              <a:pathLst>
                <a:path extrusionOk="0" h="2057361" w="2177404">
                  <a:moveTo>
                    <a:pt x="846196" y="0"/>
                  </a:moveTo>
                  <a:lnTo>
                    <a:pt x="1404526" y="0"/>
                  </a:lnTo>
                  <a:cubicBezTo>
                    <a:pt x="1763701" y="531536"/>
                    <a:pt x="2174090" y="1090065"/>
                    <a:pt x="2177385" y="1433918"/>
                  </a:cubicBezTo>
                  <a:cubicBezTo>
                    <a:pt x="2181776" y="1892075"/>
                    <a:pt x="1445875" y="2057361"/>
                    <a:pt x="1080120" y="2057361"/>
                  </a:cubicBezTo>
                  <a:cubicBezTo>
                    <a:pt x="536352" y="2057361"/>
                    <a:pt x="87494" y="1867454"/>
                    <a:pt x="0" y="1548095"/>
                  </a:cubicBezTo>
                  <a:lnTo>
                    <a:pt x="66534" y="1517422"/>
                  </a:lnTo>
                  <a:cubicBezTo>
                    <a:pt x="362672" y="1342642"/>
                    <a:pt x="641178" y="707971"/>
                    <a:pt x="921914" y="131147"/>
                  </a:cubicBezTo>
                  <a:close/>
                </a:path>
              </a:pathLst>
            </a:custGeom>
            <a:gradFill>
              <a:gsLst>
                <a:gs pos="0">
                  <a:srgbClr val="3F2C56"/>
                </a:gs>
                <a:gs pos="100000">
                  <a:srgbClr val="9600EA"/>
                </a:gs>
              </a:gsLst>
              <a:lin ang="5400000" scaled="0"/>
            </a:gradFill>
            <a:ln cap="flat" cmpd="sng" w="571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grpSp>
          <p:nvGrpSpPr>
            <p:cNvPr id="205" name="Google Shape;205;p4"/>
            <p:cNvGrpSpPr/>
            <p:nvPr/>
          </p:nvGrpSpPr>
          <p:grpSpPr>
            <a:xfrm>
              <a:off x="1939124" y="2493792"/>
              <a:ext cx="1523623" cy="1523624"/>
              <a:chOff x="3848653" y="2984453"/>
              <a:chExt cx="1446696" cy="1446697"/>
            </a:xfrm>
          </p:grpSpPr>
          <p:sp>
            <p:nvSpPr>
              <p:cNvPr id="206" name="Google Shape;206;p4"/>
              <p:cNvSpPr/>
              <p:nvPr/>
            </p:nvSpPr>
            <p:spPr>
              <a:xfrm>
                <a:off x="3848653" y="2984453"/>
                <a:ext cx="1446696" cy="144669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rgbClr val="FFFFFF"/>
                  </a:solidFill>
                  <a:latin typeface="Century Gothic"/>
                  <a:ea typeface="Century Gothic"/>
                  <a:cs typeface="Century Gothic"/>
                  <a:sym typeface="Century Gothic"/>
                </a:endParaRPr>
              </a:p>
            </p:txBody>
          </p:sp>
          <p:sp>
            <p:nvSpPr>
              <p:cNvPr id="207" name="Google Shape;207;p4"/>
              <p:cNvSpPr/>
              <p:nvPr/>
            </p:nvSpPr>
            <p:spPr>
              <a:xfrm>
                <a:off x="3920984" y="3056787"/>
                <a:ext cx="1302026" cy="1302027"/>
              </a:xfrm>
              <a:prstGeom prst="ellipse">
                <a:avLst/>
              </a:prstGeom>
              <a:gradFill>
                <a:gsLst>
                  <a:gs pos="0">
                    <a:srgbClr val="A5A5A5"/>
                  </a:gs>
                  <a:gs pos="100000">
                    <a:srgbClr val="4E6D8E"/>
                  </a:gs>
                </a:gsLst>
                <a:path path="circle">
                  <a:fillToRect b="50%" l="50%" r="50%" t="50%"/>
                </a:path>
                <a:tileRect/>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i="0" sz="1800" u="none" cap="none" strike="noStrike">
                  <a:solidFill>
                    <a:srgbClr val="F6F6F6"/>
                  </a:solidFill>
                  <a:latin typeface="Century Gothic"/>
                  <a:ea typeface="Century Gothic"/>
                  <a:cs typeface="Century Gothic"/>
                  <a:sym typeface="Century Gothic"/>
                </a:endParaRPr>
              </a:p>
            </p:txBody>
          </p:sp>
        </p:grpSp>
      </p:grpSp>
      <p:sp>
        <p:nvSpPr>
          <p:cNvPr id="208" name="Google Shape;208;p4"/>
          <p:cNvSpPr/>
          <p:nvPr/>
        </p:nvSpPr>
        <p:spPr>
          <a:xfrm>
            <a:off x="5537790" y="3429000"/>
            <a:ext cx="1619250" cy="457200"/>
          </a:xfrm>
          <a:prstGeom prst="rightArrow">
            <a:avLst>
              <a:gd fmla="val 50000" name="adj1"/>
              <a:gd fmla="val 50000" name="adj2"/>
            </a:avLst>
          </a:prstGeom>
          <a:solidFill>
            <a:srgbClr val="2C3E5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9" name="Google Shape;209;p4"/>
          <p:cNvSpPr txBox="1"/>
          <p:nvPr/>
        </p:nvSpPr>
        <p:spPr>
          <a:xfrm>
            <a:off x="8561575" y="1991024"/>
            <a:ext cx="1831785"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FFFFF"/>
                </a:solidFill>
                <a:latin typeface="Calibri"/>
                <a:ea typeface="Calibri"/>
                <a:cs typeface="Calibri"/>
                <a:sym typeface="Calibri"/>
              </a:rPr>
              <a:t>1. </a:t>
            </a:r>
            <a:r>
              <a:rPr b="1" lang="en-US" sz="1800">
                <a:solidFill>
                  <a:srgbClr val="FFFFFF"/>
                </a:solidFill>
                <a:latin typeface="Calibri"/>
                <a:ea typeface="Calibri"/>
                <a:cs typeface="Calibri"/>
                <a:sym typeface="Calibri"/>
              </a:rPr>
              <a:t>Statement</a:t>
            </a:r>
            <a:r>
              <a:rPr b="1" i="0" lang="en-US" sz="1800" u="none" cap="none" strike="noStrike">
                <a:solidFill>
                  <a:srgbClr val="FFFFFF"/>
                </a:solidFill>
                <a:latin typeface="Calibri"/>
                <a:ea typeface="Calibri"/>
                <a:cs typeface="Calibri"/>
                <a:sym typeface="Calibri"/>
              </a:rPr>
              <a:t> Coverage</a:t>
            </a:r>
            <a:endParaRPr/>
          </a:p>
        </p:txBody>
      </p:sp>
      <p:sp>
        <p:nvSpPr>
          <p:cNvPr id="210" name="Google Shape;210;p4"/>
          <p:cNvSpPr txBox="1"/>
          <p:nvPr/>
        </p:nvSpPr>
        <p:spPr>
          <a:xfrm>
            <a:off x="9993811" y="2600624"/>
            <a:ext cx="1958165"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FFFFF"/>
                </a:solidFill>
                <a:latin typeface="Calibri"/>
                <a:ea typeface="Calibri"/>
                <a:cs typeface="Calibri"/>
                <a:sym typeface="Calibri"/>
              </a:rPr>
              <a:t>2.Branch Coverage</a:t>
            </a:r>
            <a:endParaRPr/>
          </a:p>
        </p:txBody>
      </p:sp>
      <p:sp>
        <p:nvSpPr>
          <p:cNvPr id="211" name="Google Shape;211;p4"/>
          <p:cNvSpPr txBox="1"/>
          <p:nvPr/>
        </p:nvSpPr>
        <p:spPr>
          <a:xfrm>
            <a:off x="10269993" y="3886499"/>
            <a:ext cx="1560058" cy="1169551"/>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FFFFFF"/>
                </a:solidFill>
                <a:latin typeface="Calibri"/>
                <a:ea typeface="Calibri"/>
                <a:cs typeface="Calibri"/>
                <a:sym typeface="Calibri"/>
              </a:rPr>
              <a:t>3.Test Suite Effectiveness (Mutation Testing)/Mutation</a:t>
            </a:r>
            <a:endParaRPr/>
          </a:p>
          <a:p>
            <a:pPr indent="0" lvl="0" marL="0" marR="0" rtl="0" algn="ctr">
              <a:spcBef>
                <a:spcPts val="0"/>
              </a:spcBef>
              <a:spcAft>
                <a:spcPts val="0"/>
              </a:spcAft>
              <a:buNone/>
            </a:pPr>
            <a:r>
              <a:rPr b="1" i="0" lang="en-US" sz="1400" u="none" cap="none" strike="noStrike">
                <a:solidFill>
                  <a:srgbClr val="FFFFFF"/>
                </a:solidFill>
                <a:latin typeface="Calibri"/>
                <a:ea typeface="Calibri"/>
                <a:cs typeface="Calibri"/>
                <a:sym typeface="Calibri"/>
              </a:rPr>
              <a:t>Score</a:t>
            </a:r>
            <a:endParaRPr/>
          </a:p>
        </p:txBody>
      </p:sp>
      <p:sp>
        <p:nvSpPr>
          <p:cNvPr id="212" name="Google Shape;212;p4"/>
          <p:cNvSpPr txBox="1"/>
          <p:nvPr/>
        </p:nvSpPr>
        <p:spPr>
          <a:xfrm>
            <a:off x="8692531" y="5210474"/>
            <a:ext cx="2084225" cy="338554"/>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FFFFFF"/>
                </a:solidFill>
                <a:latin typeface="Calibri"/>
                <a:ea typeface="Calibri"/>
                <a:cs typeface="Calibri"/>
                <a:sym typeface="Calibri"/>
              </a:rPr>
              <a:t>4. McCabe Complexity</a:t>
            </a:r>
            <a:endParaRPr/>
          </a:p>
        </p:txBody>
      </p:sp>
      <p:sp>
        <p:nvSpPr>
          <p:cNvPr id="213" name="Google Shape;213;p4"/>
          <p:cNvSpPr txBox="1"/>
          <p:nvPr/>
        </p:nvSpPr>
        <p:spPr>
          <a:xfrm>
            <a:off x="7315199" y="4244280"/>
            <a:ext cx="1683817" cy="52322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FFFFFF"/>
                </a:solidFill>
                <a:latin typeface="Calibri"/>
                <a:ea typeface="Calibri"/>
                <a:cs typeface="Calibri"/>
                <a:sym typeface="Calibri"/>
              </a:rPr>
              <a:t>5. Package Instability</a:t>
            </a:r>
            <a:endParaRPr/>
          </a:p>
        </p:txBody>
      </p:sp>
      <p:sp>
        <p:nvSpPr>
          <p:cNvPr id="214" name="Google Shape;214;p4"/>
          <p:cNvSpPr txBox="1"/>
          <p:nvPr/>
        </p:nvSpPr>
        <p:spPr>
          <a:xfrm>
            <a:off x="7269821" y="2434934"/>
            <a:ext cx="1497371" cy="1200329"/>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FFFFF"/>
                </a:solidFill>
                <a:latin typeface="Calibri"/>
                <a:ea typeface="Calibri"/>
                <a:cs typeface="Calibri"/>
                <a:sym typeface="Calibri"/>
              </a:rPr>
              <a:t>6. Post Release Defect Density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g82b2160c73_0_0"/>
          <p:cNvSpPr txBox="1"/>
          <p:nvPr>
            <p:ph type="title"/>
          </p:nvPr>
        </p:nvSpPr>
        <p:spPr>
          <a:xfrm>
            <a:off x="432000" y="14514"/>
            <a:ext cx="11340000" cy="79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Statement Coverage: Metric 1</a:t>
            </a:r>
            <a:endParaRPr/>
          </a:p>
        </p:txBody>
      </p:sp>
      <p:sp>
        <p:nvSpPr>
          <p:cNvPr id="221" name="Google Shape;221;g82b2160c73_0_0"/>
          <p:cNvSpPr txBox="1"/>
          <p:nvPr>
            <p:ph idx="1" type="body"/>
          </p:nvPr>
        </p:nvSpPr>
        <p:spPr>
          <a:xfrm>
            <a:off x="432000" y="1036494"/>
            <a:ext cx="11340000" cy="1915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Definition:</a:t>
            </a:r>
            <a:endParaRPr b="1" sz="2400"/>
          </a:p>
          <a:p>
            <a:pPr indent="0" lvl="0" marL="0" rtl="0" algn="l">
              <a:spcBef>
                <a:spcPts val="1000"/>
              </a:spcBef>
              <a:spcAft>
                <a:spcPts val="0"/>
              </a:spcAft>
              <a:buNone/>
            </a:pPr>
            <a:r>
              <a:rPr lang="en-US" sz="1800"/>
              <a:t>Statement coverage is a white box technique, it is a measure of number of statements that will be executed in the code base when the system is run.</a:t>
            </a:r>
            <a:endParaRPr sz="1800"/>
          </a:p>
          <a:p>
            <a:pPr indent="0" lvl="0" marL="0" rtl="0" algn="l">
              <a:spcBef>
                <a:spcPts val="1000"/>
              </a:spcBef>
              <a:spcAft>
                <a:spcPts val="0"/>
              </a:spcAft>
              <a:buNone/>
            </a:pPr>
            <a:r>
              <a:rPr lang="en-US" sz="1800"/>
              <a:t>It can be defined </a:t>
            </a:r>
            <a:r>
              <a:rPr lang="en-US" sz="1800"/>
              <a:t>mathematically</a:t>
            </a:r>
            <a:r>
              <a:rPr lang="en-US" sz="1800"/>
              <a:t> as :</a:t>
            </a:r>
            <a:endParaRPr sz="1800"/>
          </a:p>
          <a:p>
            <a:pPr indent="0" lvl="0" marL="0" rtl="0" algn="l">
              <a:spcBef>
                <a:spcPts val="1000"/>
              </a:spcBef>
              <a:spcAft>
                <a:spcPts val="0"/>
              </a:spcAft>
              <a:buNone/>
            </a:pPr>
            <a:r>
              <a:t/>
            </a:r>
            <a:endParaRPr/>
          </a:p>
        </p:txBody>
      </p:sp>
      <p:sp>
        <p:nvSpPr>
          <p:cNvPr id="222" name="Google Shape;222;g82b2160c73_0_0"/>
          <p:cNvSpPr txBox="1"/>
          <p:nvPr>
            <p:ph idx="12" type="sldNum"/>
          </p:nvPr>
        </p:nvSpPr>
        <p:spPr>
          <a:xfrm>
            <a:off x="11491261" y="6477085"/>
            <a:ext cx="561600" cy="393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23" name="Google Shape;223;g82b2160c73_0_0"/>
          <p:cNvPicPr preferRelativeResize="0"/>
          <p:nvPr/>
        </p:nvPicPr>
        <p:blipFill>
          <a:blip r:embed="rId3">
            <a:alphaModFix/>
          </a:blip>
          <a:stretch>
            <a:fillRect/>
          </a:stretch>
        </p:blipFill>
        <p:spPr>
          <a:xfrm>
            <a:off x="2217225" y="3260938"/>
            <a:ext cx="6526699" cy="548700"/>
          </a:xfrm>
          <a:prstGeom prst="rect">
            <a:avLst/>
          </a:prstGeom>
          <a:noFill/>
          <a:ln>
            <a:noFill/>
          </a:ln>
        </p:spPr>
      </p:pic>
      <p:sp>
        <p:nvSpPr>
          <p:cNvPr id="224" name="Google Shape;224;g82b2160c73_0_0"/>
          <p:cNvSpPr txBox="1"/>
          <p:nvPr/>
        </p:nvSpPr>
        <p:spPr>
          <a:xfrm>
            <a:off x="540025" y="4118575"/>
            <a:ext cx="9881100" cy="17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Century Gothic"/>
                <a:ea typeface="Century Gothic"/>
                <a:cs typeface="Century Gothic"/>
                <a:sym typeface="Century Gothic"/>
              </a:rPr>
              <a:t>It helps to identify</a:t>
            </a:r>
            <a:r>
              <a:rPr lang="en-US" sz="1800">
                <a:latin typeface="Century Gothic"/>
                <a:ea typeface="Century Gothic"/>
                <a:cs typeface="Century Gothic"/>
                <a:sym typeface="Century Gothic"/>
              </a:rPr>
              <a:t>:</a:t>
            </a:r>
            <a:endParaRPr sz="1800">
              <a:latin typeface="Century Gothic"/>
              <a:ea typeface="Century Gothic"/>
              <a:cs typeface="Century Gothic"/>
              <a:sym typeface="Century Gothic"/>
            </a:endParaRPr>
          </a:p>
          <a:p>
            <a:pPr indent="-342900" lvl="0" marL="457200" marR="0" rtl="0" algn="l">
              <a:lnSpc>
                <a:spcPct val="90000"/>
              </a:lnSpc>
              <a:spcBef>
                <a:spcPts val="100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Dead Code</a:t>
            </a:r>
            <a:endParaRPr sz="1800">
              <a:solidFill>
                <a:schemeClr val="dk1"/>
              </a:solidFill>
              <a:latin typeface="Century Gothic"/>
              <a:ea typeface="Century Gothic"/>
              <a:cs typeface="Century Gothic"/>
              <a:sym typeface="Century Gothic"/>
            </a:endParaRPr>
          </a:p>
          <a:p>
            <a:pPr indent="-342900" lvl="0" marL="457200" marR="0" rtl="0" algn="l">
              <a:lnSpc>
                <a:spcPct val="90000"/>
              </a:lnSpc>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Unused Statements</a:t>
            </a:r>
            <a:endParaRPr sz="1800">
              <a:solidFill>
                <a:schemeClr val="dk1"/>
              </a:solidFill>
              <a:latin typeface="Century Gothic"/>
              <a:ea typeface="Century Gothic"/>
              <a:cs typeface="Century Gothic"/>
              <a:sym typeface="Century Gothic"/>
            </a:endParaRPr>
          </a:p>
          <a:p>
            <a:pPr indent="-342900" lvl="0" marL="457200" marR="0" rtl="0" algn="l">
              <a:lnSpc>
                <a:spcPct val="90000"/>
              </a:lnSpc>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Unused Branches</a:t>
            </a:r>
            <a:endParaRPr sz="1800">
              <a:solidFill>
                <a:schemeClr val="dk1"/>
              </a:solidFill>
              <a:latin typeface="Century Gothic"/>
              <a:ea typeface="Century Gothic"/>
              <a:cs typeface="Century Gothic"/>
              <a:sym typeface="Century Gothic"/>
            </a:endParaRPr>
          </a:p>
          <a:p>
            <a:pPr indent="-342900" lvl="0" marL="457200" marR="0" rtl="0" algn="l">
              <a:lnSpc>
                <a:spcPct val="90000"/>
              </a:lnSpc>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Missed Statements</a:t>
            </a:r>
            <a:endParaRPr sz="18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g82b2160c73_0_9"/>
          <p:cNvSpPr txBox="1"/>
          <p:nvPr>
            <p:ph type="title"/>
          </p:nvPr>
        </p:nvSpPr>
        <p:spPr>
          <a:xfrm>
            <a:off x="432000" y="14514"/>
            <a:ext cx="11340000" cy="79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Branch Coverage: Metric 2</a:t>
            </a:r>
            <a:endParaRPr/>
          </a:p>
        </p:txBody>
      </p:sp>
      <p:sp>
        <p:nvSpPr>
          <p:cNvPr id="231" name="Google Shape;231;g82b2160c73_0_9"/>
          <p:cNvSpPr txBox="1"/>
          <p:nvPr>
            <p:ph idx="1" type="body"/>
          </p:nvPr>
        </p:nvSpPr>
        <p:spPr>
          <a:xfrm>
            <a:off x="432000" y="1036493"/>
            <a:ext cx="11340000" cy="1719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Definition:</a:t>
            </a:r>
            <a:endParaRPr b="1" sz="2400"/>
          </a:p>
          <a:p>
            <a:pPr indent="0" lvl="0" marL="0" rtl="0" algn="l">
              <a:spcBef>
                <a:spcPts val="1000"/>
              </a:spcBef>
              <a:spcAft>
                <a:spcPts val="0"/>
              </a:spcAft>
              <a:buNone/>
            </a:pPr>
            <a:r>
              <a:rPr lang="en-US" sz="1800"/>
              <a:t>Branch coverage is a white box technique, it is a measure of decision branches executed and verified out of all the branches present in the system.</a:t>
            </a:r>
            <a:endParaRPr sz="1800"/>
          </a:p>
          <a:p>
            <a:pPr indent="0" lvl="0" marL="0" rtl="0" algn="l">
              <a:spcBef>
                <a:spcPts val="1000"/>
              </a:spcBef>
              <a:spcAft>
                <a:spcPts val="0"/>
              </a:spcAft>
              <a:buNone/>
            </a:pPr>
            <a:r>
              <a:rPr lang="en-US" sz="1800"/>
              <a:t>It can be defined mathematically as :</a:t>
            </a:r>
            <a:endParaRPr/>
          </a:p>
        </p:txBody>
      </p:sp>
      <p:sp>
        <p:nvSpPr>
          <p:cNvPr id="232" name="Google Shape;232;g82b2160c73_0_9"/>
          <p:cNvSpPr txBox="1"/>
          <p:nvPr>
            <p:ph idx="12" type="sldNum"/>
          </p:nvPr>
        </p:nvSpPr>
        <p:spPr>
          <a:xfrm>
            <a:off x="11491261" y="6477085"/>
            <a:ext cx="561600" cy="393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33" name="Google Shape;233;g82b2160c73_0_9"/>
          <p:cNvPicPr preferRelativeResize="0"/>
          <p:nvPr/>
        </p:nvPicPr>
        <p:blipFill>
          <a:blip r:embed="rId3">
            <a:alphaModFix/>
          </a:blip>
          <a:stretch>
            <a:fillRect/>
          </a:stretch>
        </p:blipFill>
        <p:spPr>
          <a:xfrm>
            <a:off x="2318850" y="2985768"/>
            <a:ext cx="6381750" cy="685800"/>
          </a:xfrm>
          <a:prstGeom prst="rect">
            <a:avLst/>
          </a:prstGeom>
          <a:noFill/>
          <a:ln>
            <a:noFill/>
          </a:ln>
        </p:spPr>
      </p:pic>
      <p:sp>
        <p:nvSpPr>
          <p:cNvPr id="234" name="Google Shape;234;g82b2160c73_0_9"/>
          <p:cNvSpPr txBox="1"/>
          <p:nvPr/>
        </p:nvSpPr>
        <p:spPr>
          <a:xfrm>
            <a:off x="626175" y="3771900"/>
            <a:ext cx="10779000" cy="21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Century Gothic"/>
                <a:ea typeface="Century Gothic"/>
                <a:cs typeface="Century Gothic"/>
                <a:sym typeface="Century Gothic"/>
              </a:rPr>
              <a:t>Advantages:</a:t>
            </a:r>
            <a:endParaRPr b="1" sz="24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b="1" sz="24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Helps to validate all branches in the code.</a:t>
            </a: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Helps to identify branches that are not validated by existing test cases.</a:t>
            </a: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Helps to overcome the shortcomings of statement coverage testing.</a:t>
            </a:r>
            <a:endParaRPr b="1" sz="24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g82b2160c73_0_18"/>
          <p:cNvSpPr txBox="1"/>
          <p:nvPr>
            <p:ph type="title"/>
          </p:nvPr>
        </p:nvSpPr>
        <p:spPr>
          <a:xfrm>
            <a:off x="432000" y="14514"/>
            <a:ext cx="11340000" cy="79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Metric 1 and Metric 2 measurement tool : Jacoco</a:t>
            </a:r>
            <a:endParaRPr/>
          </a:p>
        </p:txBody>
      </p:sp>
      <p:sp>
        <p:nvSpPr>
          <p:cNvPr id="241" name="Google Shape;241;g82b2160c73_0_18"/>
          <p:cNvSpPr txBox="1"/>
          <p:nvPr>
            <p:ph idx="1" type="body"/>
          </p:nvPr>
        </p:nvSpPr>
        <p:spPr>
          <a:xfrm>
            <a:off x="431998" y="1036490"/>
            <a:ext cx="11340000" cy="49998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SzPts val="1800"/>
              <a:buChar char="●"/>
            </a:pPr>
            <a:r>
              <a:rPr lang="en-US" sz="1800"/>
              <a:t>Statement coverage(Metric 1) and Branch coverage(Metric 2) are measured using Jacoco.</a:t>
            </a:r>
            <a:endParaRPr sz="1800"/>
          </a:p>
          <a:p>
            <a:pPr indent="-342900" lvl="0" marL="457200" rtl="0" algn="l">
              <a:lnSpc>
                <a:spcPct val="115000"/>
              </a:lnSpc>
              <a:spcBef>
                <a:spcPts val="0"/>
              </a:spcBef>
              <a:spcAft>
                <a:spcPts val="0"/>
              </a:spcAft>
              <a:buSzPts val="1800"/>
              <a:buChar char="●"/>
            </a:pPr>
            <a:r>
              <a:rPr lang="en-US" sz="1800"/>
              <a:t>Both the metrics are part of code coverage metric that highlights what we </a:t>
            </a:r>
            <a:r>
              <a:rPr b="1" lang="en-US" sz="1800"/>
              <a:t>haven’t</a:t>
            </a:r>
            <a:r>
              <a:rPr lang="en-US" sz="1800"/>
              <a:t> </a:t>
            </a:r>
            <a:r>
              <a:rPr lang="en-US" sz="1800"/>
              <a:t>definitely</a:t>
            </a:r>
            <a:r>
              <a:rPr lang="en-US" sz="1800"/>
              <a:t> tested, rather than what we </a:t>
            </a:r>
            <a:r>
              <a:rPr b="1" lang="en-US" sz="1800"/>
              <a:t>have</a:t>
            </a:r>
            <a:r>
              <a:rPr lang="en-US" sz="1800"/>
              <a:t> tested.</a:t>
            </a:r>
            <a:endParaRPr sz="1800"/>
          </a:p>
          <a:p>
            <a:pPr indent="0" lvl="0" marL="0" rtl="0" algn="l">
              <a:spcBef>
                <a:spcPts val="1000"/>
              </a:spcBef>
              <a:spcAft>
                <a:spcPts val="0"/>
              </a:spcAft>
              <a:buNone/>
            </a:pPr>
            <a:r>
              <a:t/>
            </a:r>
            <a:endParaRPr/>
          </a:p>
        </p:txBody>
      </p:sp>
      <p:sp>
        <p:nvSpPr>
          <p:cNvPr id="242" name="Google Shape;242;g82b2160c73_0_18"/>
          <p:cNvSpPr txBox="1"/>
          <p:nvPr>
            <p:ph idx="12" type="sldNum"/>
          </p:nvPr>
        </p:nvSpPr>
        <p:spPr>
          <a:xfrm>
            <a:off x="11491261" y="6477085"/>
            <a:ext cx="561600" cy="393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43" name="Google Shape;243;g82b2160c73_0_18"/>
          <p:cNvPicPr preferRelativeResize="0"/>
          <p:nvPr/>
        </p:nvPicPr>
        <p:blipFill>
          <a:blip r:embed="rId3">
            <a:alphaModFix/>
          </a:blip>
          <a:stretch>
            <a:fillRect/>
          </a:stretch>
        </p:blipFill>
        <p:spPr>
          <a:xfrm>
            <a:off x="173238" y="2503975"/>
            <a:ext cx="11845524" cy="3532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6"/>
          <p:cNvSpPr txBox="1"/>
          <p:nvPr>
            <p:ph type="title"/>
          </p:nvPr>
        </p:nvSpPr>
        <p:spPr>
          <a:xfrm>
            <a:off x="504632" y="14514"/>
            <a:ext cx="11267365" cy="791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Century Gothic"/>
              <a:buNone/>
            </a:pPr>
            <a:r>
              <a:rPr lang="en-US"/>
              <a:t>WHY JACOCO ?</a:t>
            </a:r>
            <a:endParaRPr/>
          </a:p>
        </p:txBody>
      </p:sp>
      <p:sp>
        <p:nvSpPr>
          <p:cNvPr id="250" name="Google Shape;250;p6"/>
          <p:cNvSpPr txBox="1"/>
          <p:nvPr>
            <p:ph idx="12" type="sldNum"/>
          </p:nvPr>
        </p:nvSpPr>
        <p:spPr>
          <a:xfrm>
            <a:off x="11491261" y="6477085"/>
            <a:ext cx="561474" cy="3935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251" name="Google Shape;251;p6"/>
          <p:cNvGrpSpPr/>
          <p:nvPr/>
        </p:nvGrpSpPr>
        <p:grpSpPr>
          <a:xfrm>
            <a:off x="3800476" y="1970610"/>
            <a:ext cx="4665364" cy="3342379"/>
            <a:chOff x="3800476" y="1970610"/>
            <a:chExt cx="4665364" cy="3342379"/>
          </a:xfrm>
        </p:grpSpPr>
        <p:sp>
          <p:nvSpPr>
            <p:cNvPr id="252" name="Google Shape;252;p6"/>
            <p:cNvSpPr/>
            <p:nvPr/>
          </p:nvSpPr>
          <p:spPr>
            <a:xfrm rot="-5400000">
              <a:off x="5333556" y="2180704"/>
              <a:ext cx="3342379" cy="2922190"/>
            </a:xfrm>
            <a:custGeom>
              <a:rect b="b" l="l" r="r" t="t"/>
              <a:pathLst>
                <a:path extrusionOk="0" h="2373984" w="3131418">
                  <a:moveTo>
                    <a:pt x="1970174" y="2072776"/>
                  </a:moveTo>
                  <a:lnTo>
                    <a:pt x="1561130" y="2373984"/>
                  </a:lnTo>
                  <a:lnTo>
                    <a:pt x="1152076" y="2072769"/>
                  </a:lnTo>
                  <a:close/>
                  <a:moveTo>
                    <a:pt x="3131418" y="1457857"/>
                  </a:moveTo>
                  <a:lnTo>
                    <a:pt x="2656417" y="1637940"/>
                  </a:lnTo>
                  <a:lnTo>
                    <a:pt x="2729563" y="1524747"/>
                  </a:lnTo>
                  <a:cubicBezTo>
                    <a:pt x="2396680" y="1310826"/>
                    <a:pt x="2116844" y="1059847"/>
                    <a:pt x="1857868" y="797261"/>
                  </a:cubicBezTo>
                  <a:lnTo>
                    <a:pt x="1857868" y="2072769"/>
                  </a:lnTo>
                  <a:lnTo>
                    <a:pt x="1289960" y="2072769"/>
                  </a:lnTo>
                  <a:lnTo>
                    <a:pt x="1289960" y="793442"/>
                  </a:lnTo>
                  <a:lnTo>
                    <a:pt x="1288669" y="795998"/>
                  </a:lnTo>
                  <a:cubicBezTo>
                    <a:pt x="1021387" y="1067028"/>
                    <a:pt x="747655" y="1314640"/>
                    <a:pt x="398062" y="1535643"/>
                  </a:cubicBezTo>
                  <a:lnTo>
                    <a:pt x="473319" y="1654494"/>
                  </a:lnTo>
                  <a:lnTo>
                    <a:pt x="0" y="1470035"/>
                  </a:lnTo>
                  <a:lnTo>
                    <a:pt x="35657" y="963308"/>
                  </a:lnTo>
                  <a:lnTo>
                    <a:pt x="99327" y="1063859"/>
                  </a:lnTo>
                  <a:cubicBezTo>
                    <a:pt x="457152" y="837550"/>
                    <a:pt x="899962" y="500929"/>
                    <a:pt x="1092245" y="7696"/>
                  </a:cubicBezTo>
                  <a:lnTo>
                    <a:pt x="1565710" y="357414"/>
                  </a:lnTo>
                  <a:lnTo>
                    <a:pt x="2049594" y="0"/>
                  </a:lnTo>
                  <a:cubicBezTo>
                    <a:pt x="2237901" y="491858"/>
                    <a:pt x="2671240" y="834497"/>
                    <a:pt x="3029274" y="1060949"/>
                  </a:cubicBezTo>
                  <a:lnTo>
                    <a:pt x="3100439" y="950823"/>
                  </a:lnTo>
                  <a:close/>
                </a:path>
              </a:pathLst>
            </a:custGeom>
            <a:gradFill>
              <a:gsLst>
                <a:gs pos="0">
                  <a:srgbClr val="1FA2D1"/>
                </a:gs>
                <a:gs pos="100000">
                  <a:srgbClr val="0C2454"/>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253" name="Google Shape;253;p6"/>
            <p:cNvSpPr/>
            <p:nvPr/>
          </p:nvSpPr>
          <p:spPr>
            <a:xfrm>
              <a:off x="3800476" y="2741962"/>
              <a:ext cx="2514090" cy="1695742"/>
            </a:xfrm>
            <a:custGeom>
              <a:rect b="b" l="l" r="r" t="t"/>
              <a:pathLst>
                <a:path extrusionOk="0" h="1588712" w="2042444">
                  <a:moveTo>
                    <a:pt x="1455704" y="0"/>
                  </a:moveTo>
                  <a:lnTo>
                    <a:pt x="2042444" y="794356"/>
                  </a:lnTo>
                  <a:lnTo>
                    <a:pt x="1455704" y="1588712"/>
                  </a:lnTo>
                  <a:lnTo>
                    <a:pt x="1455704" y="1342996"/>
                  </a:lnTo>
                  <a:lnTo>
                    <a:pt x="0" y="1342996"/>
                  </a:lnTo>
                  <a:lnTo>
                    <a:pt x="0" y="245716"/>
                  </a:lnTo>
                  <a:lnTo>
                    <a:pt x="1455704" y="2457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Century Gothic"/>
                  <a:ea typeface="Century Gothic"/>
                  <a:cs typeface="Century Gothic"/>
                  <a:sym typeface="Century Gothic"/>
                </a:rPr>
                <a:t>WHY JACOCO ?</a:t>
              </a:r>
              <a:endParaRPr/>
            </a:p>
          </p:txBody>
        </p:sp>
      </p:grpSp>
      <p:sp>
        <p:nvSpPr>
          <p:cNvPr id="254" name="Google Shape;254;p6"/>
          <p:cNvSpPr txBox="1"/>
          <p:nvPr/>
        </p:nvSpPr>
        <p:spPr>
          <a:xfrm>
            <a:off x="504633" y="1559991"/>
            <a:ext cx="292219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404040"/>
                </a:solidFill>
                <a:latin typeface="Arial"/>
                <a:ea typeface="Arial"/>
                <a:cs typeface="Arial"/>
                <a:sym typeface="Arial"/>
              </a:rPr>
              <a:t>WHAT IS JACOCO</a:t>
            </a:r>
            <a:endParaRPr/>
          </a:p>
        </p:txBody>
      </p:sp>
      <p:sp>
        <p:nvSpPr>
          <p:cNvPr id="255" name="Google Shape;255;p6"/>
          <p:cNvSpPr/>
          <p:nvPr/>
        </p:nvSpPr>
        <p:spPr>
          <a:xfrm>
            <a:off x="561784" y="2274838"/>
            <a:ext cx="323869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JaCoCo is a free code coverage library for Java, which has been created by the EclEmma team based on the lessons learned from using and integration existing libraries for many years. [1]</a:t>
            </a:r>
            <a:endParaRPr sz="1800">
              <a:solidFill>
                <a:schemeClr val="dk1"/>
              </a:solidFill>
              <a:latin typeface="Century Gothic"/>
              <a:ea typeface="Century Gothic"/>
              <a:cs typeface="Century Gothic"/>
              <a:sym typeface="Century Gothic"/>
            </a:endParaRPr>
          </a:p>
        </p:txBody>
      </p:sp>
      <p:sp>
        <p:nvSpPr>
          <p:cNvPr id="256" name="Google Shape;256;p6"/>
          <p:cNvSpPr/>
          <p:nvPr/>
        </p:nvSpPr>
        <p:spPr>
          <a:xfrm>
            <a:off x="7534275" y="1507280"/>
            <a:ext cx="4518460" cy="738664"/>
          </a:xfrm>
          <a:prstGeom prst="rect">
            <a:avLst/>
          </a:prstGeom>
          <a:noFill/>
          <a:ln>
            <a:noFill/>
          </a:ln>
        </p:spPr>
        <p:txBody>
          <a:bodyPr anchorCtr="0" anchor="ctr" bIns="45700" lIns="0" spcFirstLastPara="1" rIns="0" wrap="square" tIns="45700">
            <a:spAutoFit/>
          </a:bodyPr>
          <a:lstStyle/>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entury Gothic"/>
                <a:ea typeface="Century Gothic"/>
                <a:cs typeface="Century Gothic"/>
                <a:sym typeface="Century Gothic"/>
              </a:rPr>
              <a:t>Because It is used in number of researches and also in industry to continually monitor code coverage.</a:t>
            </a:r>
            <a:endParaRPr b="1" sz="1400">
              <a:solidFill>
                <a:schemeClr val="dk1"/>
              </a:solidFill>
              <a:latin typeface="Century Gothic"/>
              <a:ea typeface="Century Gothic"/>
              <a:cs typeface="Century Gothic"/>
              <a:sym typeface="Century Gothic"/>
            </a:endParaRPr>
          </a:p>
        </p:txBody>
      </p:sp>
      <p:sp>
        <p:nvSpPr>
          <p:cNvPr id="257" name="Google Shape;257;p6"/>
          <p:cNvSpPr/>
          <p:nvPr/>
        </p:nvSpPr>
        <p:spPr>
          <a:xfrm>
            <a:off x="8601705" y="3429000"/>
            <a:ext cx="3214619" cy="523220"/>
          </a:xfrm>
          <a:prstGeom prst="rect">
            <a:avLst/>
          </a:prstGeom>
          <a:noFill/>
          <a:ln>
            <a:noFill/>
          </a:ln>
        </p:spPr>
        <p:txBody>
          <a:bodyPr anchorCtr="0" anchor="ctr" bIns="45700" lIns="0" spcFirstLastPara="1" rIns="0" wrap="square" tIns="45700">
            <a:spAutoFit/>
          </a:bodyPr>
          <a:lstStyle/>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entury Gothic"/>
                <a:ea typeface="Century Gothic"/>
                <a:cs typeface="Century Gothic"/>
                <a:sym typeface="Century Gothic"/>
              </a:rPr>
              <a:t>JaCoCo Provides reports in both HTML and CSV. </a:t>
            </a:r>
            <a:endParaRPr b="1" sz="1400">
              <a:solidFill>
                <a:schemeClr val="dk1"/>
              </a:solidFill>
              <a:latin typeface="Century Gothic"/>
              <a:ea typeface="Century Gothic"/>
              <a:cs typeface="Century Gothic"/>
              <a:sym typeface="Century Gothic"/>
            </a:endParaRPr>
          </a:p>
        </p:txBody>
      </p:sp>
      <p:sp>
        <p:nvSpPr>
          <p:cNvPr id="258" name="Google Shape;258;p6"/>
          <p:cNvSpPr/>
          <p:nvPr/>
        </p:nvSpPr>
        <p:spPr>
          <a:xfrm>
            <a:off x="7534275" y="5135276"/>
            <a:ext cx="4518460" cy="954107"/>
          </a:xfrm>
          <a:prstGeom prst="rect">
            <a:avLst/>
          </a:prstGeom>
          <a:noFill/>
          <a:ln>
            <a:noFill/>
          </a:ln>
        </p:spPr>
        <p:txBody>
          <a:bodyPr anchorCtr="0" anchor="ctr" bIns="45700" lIns="0" spcFirstLastPara="1" rIns="0" wrap="square" tIns="45700">
            <a:spAutoFit/>
          </a:bodyPr>
          <a:lstStyle/>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entury Gothic"/>
                <a:ea typeface="Century Gothic"/>
                <a:cs typeface="Century Gothic"/>
                <a:sym typeface="Century Gothic"/>
              </a:rPr>
              <a:t>It measures code coverage (statement, instruction and branch coverage) and also calculates McCabe Complexity for the methods and classes respectively.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our theme test">
  <a:themeElements>
    <a:clrScheme name="Custom 4">
      <a:dk1>
        <a:srgbClr val="2C3E50"/>
      </a:dk1>
      <a:lt1>
        <a:srgbClr val="FFFFFF"/>
      </a:lt1>
      <a:dk2>
        <a:srgbClr val="2C3E50"/>
      </a:dk2>
      <a:lt2>
        <a:srgbClr val="FFFFFF"/>
      </a:lt2>
      <a:accent1>
        <a:srgbClr val="00BCE4"/>
      </a:accent1>
      <a:accent2>
        <a:srgbClr val="8D999F"/>
      </a:accent2>
      <a:accent3>
        <a:srgbClr val="FF5B5B"/>
      </a:accent3>
      <a:accent4>
        <a:srgbClr val="01AC50"/>
      </a:accent4>
      <a:accent5>
        <a:srgbClr val="2C3E50"/>
      </a:accent5>
      <a:accent6>
        <a:srgbClr val="ECE214"/>
      </a:accent6>
      <a:hlink>
        <a:srgbClr val="3498DB"/>
      </a:hlink>
      <a:folHlink>
        <a:srgbClr val="9B59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2015-03-04T05:21:56Z</dcterms:created>
  <dc:creator>Admin</dc:creator>
</cp:coreProperties>
</file>